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369" r:id="rId2"/>
    <p:sldId id="256" r:id="rId3"/>
    <p:sldId id="301" r:id="rId4"/>
    <p:sldId id="368" r:id="rId5"/>
    <p:sldId id="302" r:id="rId6"/>
    <p:sldId id="303" r:id="rId7"/>
    <p:sldId id="304" r:id="rId8"/>
    <p:sldId id="305" r:id="rId9"/>
    <p:sldId id="306" r:id="rId10"/>
    <p:sldId id="321" r:id="rId11"/>
    <p:sldId id="279" r:id="rId12"/>
    <p:sldId id="327" r:id="rId13"/>
    <p:sldId id="328" r:id="rId14"/>
    <p:sldId id="329" r:id="rId15"/>
    <p:sldId id="330" r:id="rId16"/>
    <p:sldId id="320" r:id="rId17"/>
    <p:sldId id="322" r:id="rId18"/>
    <p:sldId id="323" r:id="rId19"/>
    <p:sldId id="324" r:id="rId20"/>
    <p:sldId id="331" r:id="rId21"/>
    <p:sldId id="307" r:id="rId22"/>
    <p:sldId id="308" r:id="rId23"/>
    <p:sldId id="309" r:id="rId24"/>
    <p:sldId id="311" r:id="rId25"/>
    <p:sldId id="343" r:id="rId26"/>
    <p:sldId id="332" r:id="rId27"/>
    <p:sldId id="312" r:id="rId28"/>
    <p:sldId id="351" r:id="rId29"/>
    <p:sldId id="344" r:id="rId30"/>
    <p:sldId id="347" r:id="rId31"/>
    <p:sldId id="348" r:id="rId32"/>
    <p:sldId id="378" r:id="rId33"/>
    <p:sldId id="371" r:id="rId34"/>
    <p:sldId id="349" r:id="rId35"/>
    <p:sldId id="379" r:id="rId36"/>
    <p:sldId id="350" r:id="rId37"/>
    <p:sldId id="380" r:id="rId38"/>
    <p:sldId id="381" r:id="rId39"/>
    <p:sldId id="341" r:id="rId40"/>
    <p:sldId id="342" r:id="rId41"/>
    <p:sldId id="340" r:id="rId42"/>
    <p:sldId id="345" r:id="rId43"/>
    <p:sldId id="377" r:id="rId44"/>
    <p:sldId id="257" r:id="rId45"/>
    <p:sldId id="363" r:id="rId46"/>
    <p:sldId id="258" r:id="rId47"/>
    <p:sldId id="286" r:id="rId48"/>
    <p:sldId id="293" r:id="rId49"/>
    <p:sldId id="360" r:id="rId50"/>
    <p:sldId id="288" r:id="rId51"/>
    <p:sldId id="289" r:id="rId52"/>
    <p:sldId id="373" r:id="rId53"/>
    <p:sldId id="374" r:id="rId54"/>
    <p:sldId id="372" r:id="rId55"/>
    <p:sldId id="295" r:id="rId56"/>
    <p:sldId id="290" r:id="rId57"/>
    <p:sldId id="376" r:id="rId58"/>
    <p:sldId id="370" r:id="rId59"/>
    <p:sldId id="353" r:id="rId60"/>
    <p:sldId id="355" r:id="rId61"/>
    <p:sldId id="356" r:id="rId62"/>
    <p:sldId id="358" r:id="rId63"/>
    <p:sldId id="359" r:id="rId64"/>
    <p:sldId id="362" r:id="rId65"/>
    <p:sldId id="366" r:id="rId66"/>
    <p:sldId id="367"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1BE"/>
    <a:srgbClr val="301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63" d="100"/>
          <a:sy n="63" d="100"/>
        </p:scale>
        <p:origin x="9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013CC5-78BD-4551-81C7-9D112651AAD7}"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312411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13CC5-78BD-4551-81C7-9D112651AAD7}"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31129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13CC5-78BD-4551-81C7-9D112651AAD7}"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122896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03EED557-7930-F440-BE71-C9A4A987838D}" type="slidenum">
              <a:rPr lang="en-US" altLang="en-US"/>
              <a:pPr/>
              <a:t>‹#›</a:t>
            </a:fld>
            <a:endParaRPr lang="en-US" alt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eaLnBrk="1" hangingPunct="1">
              <a:defRPr sz="1700"/>
            </a:lvl1pPr>
          </a:lstStyle>
          <a:p>
            <a:fld id="{C6E7C4B3-5FDB-9C45-8CE5-37151F7CD122}" type="datetimeFigureOut">
              <a:rPr lang="en-US" altLang="en-US"/>
              <a:pPr/>
              <a:t>7/8/2024</a:t>
            </a:fld>
            <a:endParaRPr lang="en-US" altLang="en-US"/>
          </a:p>
        </p:txBody>
      </p:sp>
    </p:spTree>
    <p:extLst>
      <p:ext uri="{BB962C8B-B14F-4D97-AF65-F5344CB8AC3E}">
        <p14:creationId xmlns:p14="http://schemas.microsoft.com/office/powerpoint/2010/main" val="379344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03EED557-7930-F440-BE71-C9A4A987838D}" type="slidenum">
              <a:rPr lang="en-US" altLang="en-US"/>
              <a:pPr/>
              <a:t>‹#›</a:t>
            </a:fld>
            <a:endParaRPr lang="en-US" alt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eaLnBrk="1" hangingPunct="1">
              <a:defRPr sz="1700"/>
            </a:lvl1pPr>
          </a:lstStyle>
          <a:p>
            <a:fld id="{C6E7C4B3-5FDB-9C45-8CE5-37151F7CD122}" type="datetimeFigureOut">
              <a:rPr lang="en-US" altLang="en-US"/>
              <a:pPr/>
              <a:t>7/8/2024</a:t>
            </a:fld>
            <a:endParaRPr lang="en-US" altLang="en-US"/>
          </a:p>
        </p:txBody>
      </p:sp>
    </p:spTree>
    <p:extLst>
      <p:ext uri="{BB962C8B-B14F-4D97-AF65-F5344CB8AC3E}">
        <p14:creationId xmlns:p14="http://schemas.microsoft.com/office/powerpoint/2010/main" val="41896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13CC5-78BD-4551-81C7-9D112651AAD7}"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130535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13CC5-78BD-4551-81C7-9D112651AAD7}"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317701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13CC5-78BD-4551-81C7-9D112651AAD7}"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7783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13CC5-78BD-4551-81C7-9D112651AAD7}"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361692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13CC5-78BD-4551-81C7-9D112651AAD7}"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39353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13CC5-78BD-4551-81C7-9D112651AAD7}"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367603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3CC5-78BD-4551-81C7-9D112651AAD7}"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216025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3CC5-78BD-4551-81C7-9D112651AAD7}"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6E84-8A07-4B9F-ACB2-32893D6DA128}" type="slidenum">
              <a:rPr lang="en-US" smtClean="0"/>
              <a:t>‹#›</a:t>
            </a:fld>
            <a:endParaRPr lang="en-US"/>
          </a:p>
        </p:txBody>
      </p:sp>
    </p:spTree>
    <p:extLst>
      <p:ext uri="{BB962C8B-B14F-4D97-AF65-F5344CB8AC3E}">
        <p14:creationId xmlns:p14="http://schemas.microsoft.com/office/powerpoint/2010/main" val="4630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13CC5-78BD-4551-81C7-9D112651AAD7}" type="datetimeFigureOut">
              <a:rPr lang="en-US" smtClean="0"/>
              <a:t>7/8/2024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36E84-8A07-4B9F-ACB2-32893D6DA128}" type="slidenum">
              <a:rPr lang="en-US" smtClean="0"/>
              <a:t>‹#›</a:t>
            </a:fld>
            <a:endParaRPr lang="en-US"/>
          </a:p>
        </p:txBody>
      </p:sp>
    </p:spTree>
    <p:extLst>
      <p:ext uri="{BB962C8B-B14F-4D97-AF65-F5344CB8AC3E}">
        <p14:creationId xmlns:p14="http://schemas.microsoft.com/office/powerpoint/2010/main" val="17987459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hyperlink" Target="https://www.sciencedirect.com/topics/biochemistry-genetics-and-molecular-biology/lipid" TargetMode="Externa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8064-CBDA-F5BD-6010-42229A3603E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2D78B97-4366-ED74-8AAD-FA31E2F5FD8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F4BA7ED-F3DA-3643-36CC-A33A9E699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849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457201"/>
            <a:ext cx="9723549" cy="5584162"/>
          </a:xfrm>
        </p:spPr>
        <p:txBody>
          <a:bodyPr>
            <a:normAutofit/>
          </a:bodyPr>
          <a:lstStyle/>
          <a:p>
            <a:pPr marL="0" indent="0">
              <a:buNone/>
            </a:pPr>
            <a:r>
              <a:rPr lang="en-US" sz="2400" dirty="0"/>
              <a:t>In people with neuropathy, </a:t>
            </a:r>
            <a:r>
              <a:rPr lang="en-US" sz="2400" dirty="0">
                <a:solidFill>
                  <a:srgbClr val="C00000"/>
                </a:solidFill>
              </a:rPr>
              <a:t>minor trauma </a:t>
            </a:r>
            <a:r>
              <a:rPr lang="en-US" sz="2400" dirty="0"/>
              <a:t>(e.g., from ill- fitting shoes, or an acute mechanical or thermal injury) can precipitate ulceration of the foot</a:t>
            </a:r>
          </a:p>
          <a:p>
            <a:pPr marL="0" indent="0">
              <a:buNone/>
            </a:pPr>
            <a:r>
              <a:rPr lang="en-US" sz="2400" dirty="0">
                <a:solidFill>
                  <a:srgbClr val="C00000"/>
                </a:solidFill>
              </a:rPr>
              <a:t>Loss of protective sensation</a:t>
            </a:r>
            <a:r>
              <a:rPr lang="en-US" sz="2400" dirty="0"/>
              <a:t>, </a:t>
            </a:r>
            <a:r>
              <a:rPr lang="en-US" sz="2400" dirty="0">
                <a:solidFill>
                  <a:srgbClr val="C00000"/>
                </a:solidFill>
              </a:rPr>
              <a:t>foot deformities</a:t>
            </a:r>
            <a:r>
              <a:rPr lang="en-US" sz="2400" dirty="0"/>
              <a:t>, and </a:t>
            </a:r>
            <a:r>
              <a:rPr lang="en-US" sz="2400" dirty="0">
                <a:solidFill>
                  <a:srgbClr val="C00000"/>
                </a:solidFill>
              </a:rPr>
              <a:t>limited </a:t>
            </a:r>
          </a:p>
          <a:p>
            <a:pPr marL="0" indent="0">
              <a:buNone/>
            </a:pPr>
            <a:r>
              <a:rPr lang="en-US" sz="2400" dirty="0">
                <a:solidFill>
                  <a:srgbClr val="C00000"/>
                </a:solidFill>
              </a:rPr>
              <a:t>joint mobility</a:t>
            </a:r>
            <a:r>
              <a:rPr lang="en-US" sz="2400" dirty="0"/>
              <a:t> can result in abnormal biomechanical loading of the</a:t>
            </a:r>
          </a:p>
          <a:p>
            <a:pPr marL="0" indent="0">
              <a:buNone/>
            </a:pPr>
            <a:r>
              <a:rPr lang="en-US" sz="2400" dirty="0"/>
              <a:t> foot. This produces high mechanical stress in some areas, the </a:t>
            </a:r>
          </a:p>
          <a:p>
            <a:pPr marL="0" indent="0">
              <a:buNone/>
            </a:pPr>
            <a:r>
              <a:rPr lang="en-US" sz="2400" dirty="0"/>
              <a:t>response to which is usually thickened skin (callus). The callus </a:t>
            </a:r>
          </a:p>
          <a:p>
            <a:pPr marL="0" indent="0">
              <a:buNone/>
            </a:pPr>
            <a:r>
              <a:rPr lang="en-US" sz="2400" dirty="0"/>
              <a:t>then leads to a further increase in the loading of the foot, often</a:t>
            </a:r>
          </a:p>
          <a:p>
            <a:pPr marL="0" indent="0">
              <a:buNone/>
            </a:pPr>
            <a:r>
              <a:rPr lang="en-US" sz="2400" dirty="0"/>
              <a:t> with subcutaneous </a:t>
            </a:r>
            <a:r>
              <a:rPr lang="en-US" sz="2400" dirty="0" err="1"/>
              <a:t>haemorrhage</a:t>
            </a:r>
            <a:r>
              <a:rPr lang="en-US" sz="2400" dirty="0"/>
              <a:t> and eventually skin ulceration.</a:t>
            </a:r>
          </a:p>
          <a:p>
            <a:pPr marL="0" indent="0">
              <a:buNone/>
            </a:pPr>
            <a:r>
              <a:rPr lang="en-US" sz="2400" dirty="0"/>
              <a:t> Whatever the primary cause of ulceration, continued walking on </a:t>
            </a:r>
          </a:p>
          <a:p>
            <a:pPr marL="0" indent="0">
              <a:buNone/>
            </a:pPr>
            <a:r>
              <a:rPr lang="en-US" sz="2400" dirty="0"/>
              <a:t>the insensitive foot impairs healing of the ulcer .</a:t>
            </a:r>
          </a:p>
        </p:txBody>
      </p:sp>
    </p:spTree>
    <p:extLst>
      <p:ext uri="{BB962C8B-B14F-4D97-AF65-F5344CB8AC3E}">
        <p14:creationId xmlns:p14="http://schemas.microsoft.com/office/powerpoint/2010/main" val="106277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8E5464-33D1-C009-1021-9C68F834C0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0"/>
            <a:ext cx="11978640" cy="7193280"/>
          </a:xfrm>
        </p:spPr>
      </p:pic>
    </p:spTree>
    <p:extLst>
      <p:ext uri="{BB962C8B-B14F-4D97-AF65-F5344CB8AC3E}">
        <p14:creationId xmlns:p14="http://schemas.microsoft.com/office/powerpoint/2010/main" val="9731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160"/>
            <a:ext cx="10515600" cy="918528"/>
          </a:xfrm>
        </p:spPr>
        <p:txBody>
          <a:bodyPr>
            <a:normAutofit fontScale="90000"/>
          </a:bodyPr>
          <a:lstStyle/>
          <a:p>
            <a:r>
              <a:rPr lang="en-US" b="1" dirty="0">
                <a:solidFill>
                  <a:srgbClr val="C00000"/>
                </a:solidFill>
              </a:rPr>
              <a:t>Mechanism of ulcer developing from repetitive or excessive mechanical stress</a:t>
            </a:r>
            <a:br>
              <a:rPr lang="en-US" dirty="0"/>
            </a:br>
            <a:br>
              <a:rPr lang="en-US" dirty="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487" y="3541690"/>
            <a:ext cx="9375820" cy="158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61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Types of Foot Ulcers</a:t>
            </a:r>
          </a:p>
        </p:txBody>
      </p:sp>
      <p:sp>
        <p:nvSpPr>
          <p:cNvPr id="3" name="Content Placeholder 2"/>
          <p:cNvSpPr>
            <a:spLocks noGrp="1"/>
          </p:cNvSpPr>
          <p:nvPr>
            <p:ph idx="1"/>
          </p:nvPr>
        </p:nvSpPr>
        <p:spPr>
          <a:xfrm>
            <a:off x="677334" y="1455314"/>
            <a:ext cx="8299241" cy="4829576"/>
          </a:xfrm>
        </p:spPr>
        <p:txBody>
          <a:bodyPr>
            <a:normAutofit fontScale="92500" lnSpcReduction="10000"/>
          </a:bodyPr>
          <a:lstStyle/>
          <a:p>
            <a:pPr marL="0" indent="0">
              <a:buNone/>
            </a:pPr>
            <a:r>
              <a:rPr lang="en-US" sz="3900" dirty="0" err="1">
                <a:solidFill>
                  <a:srgbClr val="C00000"/>
                </a:solidFill>
                <a:latin typeface="+mj-lt"/>
                <a:ea typeface="+mj-ea"/>
                <a:cs typeface="+mj-cs"/>
              </a:rPr>
              <a:t>Ischaemic</a:t>
            </a:r>
            <a:r>
              <a:rPr lang="en-US" sz="3900" dirty="0">
                <a:solidFill>
                  <a:srgbClr val="C00000"/>
                </a:solidFill>
                <a:latin typeface="+mj-lt"/>
                <a:ea typeface="+mj-ea"/>
                <a:cs typeface="+mj-cs"/>
              </a:rPr>
              <a:t> (10%)</a:t>
            </a:r>
          </a:p>
          <a:p>
            <a:r>
              <a:rPr lang="en-US" sz="3200" dirty="0"/>
              <a:t>Borders / Dorsum of foot </a:t>
            </a:r>
          </a:p>
          <a:p>
            <a:r>
              <a:rPr lang="en-US" sz="3200" dirty="0"/>
              <a:t>Minimal or no </a:t>
            </a:r>
            <a:r>
              <a:rPr lang="en-US" sz="3200" dirty="0" err="1"/>
              <a:t>peri</a:t>
            </a:r>
            <a:r>
              <a:rPr lang="en-US" sz="3200" dirty="0"/>
              <a:t>-wound callous </a:t>
            </a:r>
          </a:p>
          <a:p>
            <a:r>
              <a:rPr lang="en-US" sz="3200" dirty="0"/>
              <a:t>Painful – Irregular edges  </a:t>
            </a:r>
          </a:p>
          <a:p>
            <a:r>
              <a:rPr lang="en-US" sz="3200" dirty="0"/>
              <a:t>Punched out appearance </a:t>
            </a:r>
          </a:p>
          <a:p>
            <a:r>
              <a:rPr lang="en-US" sz="3200" dirty="0"/>
              <a:t>Necrotic </a:t>
            </a:r>
          </a:p>
          <a:p>
            <a:r>
              <a:rPr lang="en-US" sz="3200" dirty="0"/>
              <a:t>Weak or Non-palpable pulses </a:t>
            </a:r>
          </a:p>
          <a:p>
            <a:r>
              <a:rPr lang="en-US" sz="3200" dirty="0"/>
              <a:t>ABI &lt; 0.8 </a:t>
            </a:r>
          </a:p>
          <a:p>
            <a:r>
              <a:rPr lang="en-US" sz="3200" dirty="0"/>
              <a:t>Toe pressure &lt; 45mmHg</a:t>
            </a:r>
          </a:p>
        </p:txBody>
      </p:sp>
    </p:spTree>
    <p:extLst>
      <p:ext uri="{BB962C8B-B14F-4D97-AF65-F5344CB8AC3E}">
        <p14:creationId xmlns:p14="http://schemas.microsoft.com/office/powerpoint/2010/main" val="52003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7882"/>
            <a:ext cx="8596668" cy="1094704"/>
          </a:xfrm>
        </p:spPr>
        <p:txBody>
          <a:bodyPr/>
          <a:lstStyle/>
          <a:p>
            <a:r>
              <a:rPr lang="en-US" dirty="0">
                <a:solidFill>
                  <a:srgbClr val="C00000"/>
                </a:solidFill>
              </a:rPr>
              <a:t>Neuropathic (55%)</a:t>
            </a:r>
          </a:p>
        </p:txBody>
      </p:sp>
      <p:sp>
        <p:nvSpPr>
          <p:cNvPr id="3" name="Content Placeholder 2"/>
          <p:cNvSpPr>
            <a:spLocks noGrp="1"/>
          </p:cNvSpPr>
          <p:nvPr>
            <p:ph idx="1"/>
          </p:nvPr>
        </p:nvSpPr>
        <p:spPr>
          <a:xfrm>
            <a:off x="677334" y="1532586"/>
            <a:ext cx="8596668" cy="4508776"/>
          </a:xfrm>
        </p:spPr>
        <p:txBody>
          <a:bodyPr>
            <a:normAutofit/>
          </a:bodyPr>
          <a:lstStyle/>
          <a:p>
            <a:r>
              <a:rPr lang="en-US" sz="3200" dirty="0"/>
              <a:t>Generally painless </a:t>
            </a:r>
          </a:p>
          <a:p>
            <a:r>
              <a:rPr lang="en-US" sz="3200" dirty="0"/>
              <a:t>Plantar weight-bearing areas</a:t>
            </a:r>
          </a:p>
          <a:p>
            <a:r>
              <a:rPr lang="en-US" sz="3200" dirty="0"/>
              <a:t>Moderate / heavy </a:t>
            </a:r>
            <a:r>
              <a:rPr lang="en-US" sz="3200" dirty="0" err="1"/>
              <a:t>periwound</a:t>
            </a:r>
            <a:r>
              <a:rPr lang="en-US" sz="3200" dirty="0"/>
              <a:t> callous</a:t>
            </a:r>
          </a:p>
          <a:p>
            <a:r>
              <a:rPr lang="en-US" sz="3200" dirty="0"/>
              <a:t> Moderate to high exudate</a:t>
            </a:r>
          </a:p>
          <a:p>
            <a:r>
              <a:rPr lang="en-US" sz="3200" dirty="0"/>
              <a:t> Palpable pulses, ABI &gt; 0.8</a:t>
            </a:r>
          </a:p>
          <a:p>
            <a:r>
              <a:rPr lang="en-US" sz="3200" dirty="0"/>
              <a:t> Toe pressure &gt; 45mmHg </a:t>
            </a:r>
          </a:p>
          <a:p>
            <a:r>
              <a:rPr lang="en-US" sz="3200" dirty="0"/>
              <a:t>Insensate foot</a:t>
            </a:r>
          </a:p>
        </p:txBody>
      </p:sp>
    </p:spTree>
    <p:extLst>
      <p:ext uri="{BB962C8B-B14F-4D97-AF65-F5344CB8AC3E}">
        <p14:creationId xmlns:p14="http://schemas.microsoft.com/office/powerpoint/2010/main" val="154756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Neuro-</a:t>
            </a:r>
            <a:r>
              <a:rPr lang="en-US" dirty="0" err="1">
                <a:solidFill>
                  <a:srgbClr val="C00000"/>
                </a:solidFill>
              </a:rPr>
              <a:t>ischaemic</a:t>
            </a:r>
            <a:r>
              <a:rPr lang="en-US" dirty="0">
                <a:solidFill>
                  <a:srgbClr val="C00000"/>
                </a:solidFill>
              </a:rPr>
              <a:t> (34%) </a:t>
            </a:r>
            <a:br>
              <a:rPr lang="en-US" dirty="0"/>
            </a:br>
            <a:endParaRPr lang="en-US" dirty="0"/>
          </a:p>
        </p:txBody>
      </p:sp>
      <p:sp>
        <p:nvSpPr>
          <p:cNvPr id="3" name="Content Placeholder 2"/>
          <p:cNvSpPr>
            <a:spLocks noGrp="1"/>
          </p:cNvSpPr>
          <p:nvPr>
            <p:ph idx="1"/>
          </p:nvPr>
        </p:nvSpPr>
        <p:spPr>
          <a:xfrm>
            <a:off x="677334" y="2305318"/>
            <a:ext cx="8596668" cy="3736044"/>
          </a:xfrm>
        </p:spPr>
        <p:txBody>
          <a:bodyPr>
            <a:normAutofit/>
          </a:bodyPr>
          <a:lstStyle/>
          <a:p>
            <a:pPr marL="0" indent="0">
              <a:buNone/>
            </a:pPr>
            <a:r>
              <a:rPr lang="en-US" sz="3600" dirty="0"/>
              <a:t>Combination of </a:t>
            </a:r>
            <a:r>
              <a:rPr lang="en-US" sz="3600" dirty="0" err="1"/>
              <a:t>Ischaemic</a:t>
            </a:r>
            <a:r>
              <a:rPr lang="en-US" sz="3600" dirty="0"/>
              <a:t> and Neuropathic</a:t>
            </a:r>
          </a:p>
        </p:txBody>
      </p:sp>
    </p:spTree>
    <p:extLst>
      <p:ext uri="{BB962C8B-B14F-4D97-AF65-F5344CB8AC3E}">
        <p14:creationId xmlns:p14="http://schemas.microsoft.com/office/powerpoint/2010/main" val="238854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490" y="708337"/>
            <a:ext cx="8023538" cy="5409127"/>
          </a:xfrm>
        </p:spPr>
      </p:pic>
    </p:spTree>
    <p:extLst>
      <p:ext uri="{BB962C8B-B14F-4D97-AF65-F5344CB8AC3E}">
        <p14:creationId xmlns:p14="http://schemas.microsoft.com/office/powerpoint/2010/main" val="59246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820"/>
            <a:ext cx="8596668" cy="1223493"/>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CORNERSTONES OF FOOT ULCER PREVENTION </a:t>
            </a:r>
          </a:p>
        </p:txBody>
      </p:sp>
      <p:sp>
        <p:nvSpPr>
          <p:cNvPr id="3" name="Content Placeholder 2"/>
          <p:cNvSpPr>
            <a:spLocks noGrp="1"/>
          </p:cNvSpPr>
          <p:nvPr>
            <p:ph idx="1"/>
          </p:nvPr>
        </p:nvSpPr>
        <p:spPr>
          <a:xfrm>
            <a:off x="463639" y="1764407"/>
            <a:ext cx="8810363" cy="4507604"/>
          </a:xfrm>
        </p:spPr>
        <p:txBody>
          <a:bodyPr>
            <a:noAutofit/>
          </a:bodyPr>
          <a:lstStyle/>
          <a:p>
            <a:r>
              <a:rPr lang="en-US" sz="2800" dirty="0"/>
              <a:t>1. Identifying the at-risk foot </a:t>
            </a:r>
          </a:p>
          <a:p>
            <a:r>
              <a:rPr lang="en-US" sz="2800" dirty="0"/>
              <a:t>2. Regularly inspecting and examining the at-risk foot </a:t>
            </a:r>
          </a:p>
          <a:p>
            <a:r>
              <a:rPr lang="en-US" sz="2800" dirty="0"/>
              <a:t>3. Educating the patient, family and healthcare professionals </a:t>
            </a:r>
          </a:p>
          <a:p>
            <a:r>
              <a:rPr lang="en-US" sz="2800" dirty="0"/>
              <a:t>4. Ensuring routine wearing of appropriate footwear </a:t>
            </a:r>
          </a:p>
          <a:p>
            <a:r>
              <a:rPr lang="en-US" sz="2800" dirty="0"/>
              <a:t>5. Treating risk factors for ulceration</a:t>
            </a:r>
          </a:p>
        </p:txBody>
      </p:sp>
    </p:spTree>
    <p:extLst>
      <p:ext uri="{BB962C8B-B14F-4D97-AF65-F5344CB8AC3E}">
        <p14:creationId xmlns:p14="http://schemas.microsoft.com/office/powerpoint/2010/main" val="395409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3032"/>
            <a:ext cx="8596668" cy="676897"/>
          </a:xfrm>
        </p:spPr>
        <p:txBody>
          <a:bodyPr>
            <a:normAutofit fontScale="90000"/>
          </a:bodyPr>
          <a:lstStyle/>
          <a:p>
            <a:r>
              <a:rPr lang="en-US" dirty="0"/>
              <a:t> </a:t>
            </a:r>
            <a:r>
              <a:rPr lang="en-US" dirty="0">
                <a:solidFill>
                  <a:srgbClr val="FF0000"/>
                </a:solidFill>
              </a:rPr>
              <a:t>Identifying the at-risk foot</a:t>
            </a:r>
          </a:p>
        </p:txBody>
      </p:sp>
      <p:sp>
        <p:nvSpPr>
          <p:cNvPr id="3" name="Content Placeholder 2"/>
          <p:cNvSpPr>
            <a:spLocks noGrp="1"/>
          </p:cNvSpPr>
          <p:nvPr>
            <p:ph idx="1"/>
          </p:nvPr>
        </p:nvSpPr>
        <p:spPr>
          <a:xfrm>
            <a:off x="677334" y="954741"/>
            <a:ext cx="8737122" cy="5265755"/>
          </a:xfrm>
        </p:spPr>
        <p:txBody>
          <a:bodyPr>
            <a:normAutofit/>
          </a:bodyPr>
          <a:lstStyle/>
          <a:p>
            <a:pPr marL="0" indent="0">
              <a:buNone/>
            </a:pPr>
            <a:r>
              <a:rPr lang="en-US" sz="3200" dirty="0"/>
              <a:t>The absence of symptoms in a person with </a:t>
            </a:r>
          </a:p>
          <a:p>
            <a:pPr marL="0" indent="0">
              <a:buNone/>
            </a:pPr>
            <a:r>
              <a:rPr lang="en-US" sz="3200" dirty="0"/>
              <a:t>diabetes does not exclude foot disease; they</a:t>
            </a:r>
          </a:p>
          <a:p>
            <a:pPr marL="0" indent="0">
              <a:buNone/>
            </a:pPr>
            <a:r>
              <a:rPr lang="en-US" sz="3200" dirty="0"/>
              <a:t> may have asymptomatic neuropathy, </a:t>
            </a:r>
          </a:p>
          <a:p>
            <a:pPr marL="0" indent="0">
              <a:buNone/>
            </a:pPr>
            <a:r>
              <a:rPr lang="en-US" sz="3200" dirty="0"/>
              <a:t>peripheral artery disease, pre-ulcerative</a:t>
            </a:r>
          </a:p>
          <a:p>
            <a:pPr marL="0" indent="0">
              <a:buNone/>
            </a:pPr>
            <a:r>
              <a:rPr lang="en-US" sz="3200" dirty="0"/>
              <a:t> signs, </a:t>
            </a:r>
            <a:r>
              <a:rPr lang="en-US" sz="3200" dirty="0" err="1"/>
              <a:t>oreven</a:t>
            </a:r>
            <a:r>
              <a:rPr lang="en-US" sz="3200" dirty="0"/>
              <a:t> an ulcer. </a:t>
            </a: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17147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436880"/>
            <a:ext cx="9118242" cy="6144224"/>
          </a:xfrm>
        </p:spPr>
        <p:txBody>
          <a:bodyPr>
            <a:noAutofit/>
          </a:bodyPr>
          <a:lstStyle/>
          <a:p>
            <a:pPr marL="0" indent="0">
              <a:buNone/>
            </a:pPr>
            <a:r>
              <a:rPr lang="en-US" sz="2800" dirty="0"/>
              <a:t>• </a:t>
            </a:r>
            <a:r>
              <a:rPr lang="en-US" sz="2800" dirty="0">
                <a:solidFill>
                  <a:srgbClr val="C00000"/>
                </a:solidFill>
              </a:rPr>
              <a:t>History</a:t>
            </a:r>
            <a:r>
              <a:rPr lang="en-US" sz="2800" dirty="0"/>
              <a:t>: Previous ulcer/lower extremity amputation, claudication</a:t>
            </a:r>
          </a:p>
          <a:p>
            <a:pPr marL="0" indent="0">
              <a:buNone/>
            </a:pPr>
            <a:r>
              <a:rPr lang="en-US" sz="2800" dirty="0"/>
              <a:t> • </a:t>
            </a:r>
            <a:r>
              <a:rPr lang="en-US" sz="2800" dirty="0">
                <a:solidFill>
                  <a:srgbClr val="C00000"/>
                </a:solidFill>
              </a:rPr>
              <a:t>Vascular status</a:t>
            </a:r>
            <a:r>
              <a:rPr lang="en-US" sz="2800" dirty="0"/>
              <a:t>: palpation of pedal pulses </a:t>
            </a:r>
          </a:p>
          <a:p>
            <a:pPr marL="0" indent="0">
              <a:buNone/>
            </a:pPr>
            <a:r>
              <a:rPr lang="en-US" sz="2800" dirty="0"/>
              <a:t>• </a:t>
            </a:r>
            <a:r>
              <a:rPr lang="en-US" sz="2800" dirty="0">
                <a:solidFill>
                  <a:srgbClr val="C00000"/>
                </a:solidFill>
              </a:rPr>
              <a:t>Loss of protective sensation (LOPS</a:t>
            </a:r>
            <a:r>
              <a:rPr lang="en-US" sz="2800" dirty="0"/>
              <a:t>): assess with one of the following technique:</a:t>
            </a:r>
          </a:p>
          <a:p>
            <a:pPr marL="0" indent="0">
              <a:buNone/>
            </a:pPr>
            <a:r>
              <a:rPr lang="en-US" sz="2800" dirty="0"/>
              <a:t> - </a:t>
            </a:r>
            <a:r>
              <a:rPr lang="en-US" sz="2800" dirty="0">
                <a:solidFill>
                  <a:srgbClr val="C00000"/>
                </a:solidFill>
              </a:rPr>
              <a:t>Pressure perception</a:t>
            </a:r>
            <a:r>
              <a:rPr lang="en-US" sz="2800" dirty="0"/>
              <a:t>: Semmes-Weinstein 10 gram monofilament</a:t>
            </a:r>
          </a:p>
          <a:p>
            <a:pPr marL="0" indent="0">
              <a:buNone/>
            </a:pPr>
            <a:r>
              <a:rPr lang="en-US" sz="2800" dirty="0"/>
              <a:t> - </a:t>
            </a:r>
            <a:r>
              <a:rPr lang="en-US" sz="2800" dirty="0">
                <a:solidFill>
                  <a:srgbClr val="C00000"/>
                </a:solidFill>
              </a:rPr>
              <a:t>Vibration perception</a:t>
            </a:r>
            <a:r>
              <a:rPr lang="en-US" sz="2800" dirty="0"/>
              <a:t>: 128 Hz tuning fork </a:t>
            </a:r>
          </a:p>
          <a:p>
            <a:pPr marL="0" indent="0">
              <a:buNone/>
            </a:pPr>
            <a:r>
              <a:rPr lang="en-US" sz="2800" dirty="0"/>
              <a:t>- When monofilament or tuning fork are not available test </a:t>
            </a:r>
            <a:r>
              <a:rPr lang="en-US" sz="2800" dirty="0">
                <a:solidFill>
                  <a:srgbClr val="C00000"/>
                </a:solidFill>
              </a:rPr>
              <a:t>tactile sensation</a:t>
            </a:r>
            <a:r>
              <a:rPr lang="en-US" sz="2800" dirty="0"/>
              <a:t>: lightly touch the tips of the toes of the patient with the tip of your index finger for 1–2 seconds LOPS is usually caused by diabetic polyneuropathy.</a:t>
            </a:r>
          </a:p>
        </p:txBody>
      </p:sp>
    </p:spTree>
    <p:extLst>
      <p:ext uri="{BB962C8B-B14F-4D97-AF65-F5344CB8AC3E}">
        <p14:creationId xmlns:p14="http://schemas.microsoft.com/office/powerpoint/2010/main" val="245806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55A6-47F7-A041-2842-58E7B560C391}"/>
              </a:ext>
            </a:extLst>
          </p:cNvPr>
          <p:cNvSpPr>
            <a:spLocks noGrp="1"/>
          </p:cNvSpPr>
          <p:nvPr>
            <p:ph type="ctrTitle"/>
          </p:nvPr>
        </p:nvSpPr>
        <p:spPr/>
        <p:txBody>
          <a:bodyPr>
            <a:normAutofit/>
          </a:bodyPr>
          <a:lstStyle/>
          <a:p>
            <a:r>
              <a:rPr lang="en-US" sz="4900" b="1" i="0" dirty="0">
                <a:solidFill>
                  <a:srgbClr val="FF0000"/>
                </a:solidFill>
                <a:effectLst>
                  <a:outerShdw blurRad="38100" dist="38100" dir="2700000" algn="tl">
                    <a:srgbClr val="000000">
                      <a:alpha val="43137"/>
                    </a:srgbClr>
                  </a:outerShdw>
                </a:effectLst>
                <a:latin typeface="Open Sans" panose="020B0606030504020204" pitchFamily="34" charset="0"/>
              </a:rPr>
              <a:t>Cellular Therapy for Diabetic Foot Ulcer</a:t>
            </a:r>
            <a:br>
              <a:rPr lang="en-US" b="1" i="0" dirty="0">
                <a:solidFill>
                  <a:srgbClr val="555555"/>
                </a:solidFill>
                <a:effectLst/>
                <a:latin typeface="Open Sans" panose="020B0606030504020204" pitchFamily="34" charset="0"/>
              </a:rPr>
            </a:br>
            <a:endParaRPr lang="en-US" dirty="0"/>
          </a:p>
        </p:txBody>
      </p:sp>
      <p:sp>
        <p:nvSpPr>
          <p:cNvPr id="3" name="Subtitle 2">
            <a:extLst>
              <a:ext uri="{FF2B5EF4-FFF2-40B4-BE49-F238E27FC236}">
                <a16:creationId xmlns:a16="http://schemas.microsoft.com/office/drawing/2014/main" id="{FA35408F-8B6E-DC5D-5E70-D2F2B991F6D9}"/>
              </a:ext>
            </a:extLst>
          </p:cNvPr>
          <p:cNvSpPr>
            <a:spLocks noGrp="1"/>
          </p:cNvSpPr>
          <p:nvPr>
            <p:ph type="subTitle" idx="1"/>
          </p:nvPr>
        </p:nvSpPr>
        <p:spPr>
          <a:xfrm>
            <a:off x="1778000" y="3632518"/>
            <a:ext cx="9641840" cy="1244282"/>
          </a:xfrm>
        </p:spPr>
        <p:txBody>
          <a:bodyPr>
            <a:normAutofit/>
          </a:bodyPr>
          <a:lstStyle/>
          <a:p>
            <a:pPr algn="l"/>
            <a:r>
              <a:rPr lang="en-US" sz="2800" b="1" dirty="0"/>
              <a:t>Dr </a:t>
            </a:r>
            <a:r>
              <a:rPr lang="en-US" sz="2800" b="1" dirty="0" err="1"/>
              <a:t>sevil</a:t>
            </a:r>
            <a:r>
              <a:rPr lang="en-US" sz="2800" b="1" dirty="0"/>
              <a:t> </a:t>
            </a:r>
            <a:r>
              <a:rPr lang="en-US" sz="2800" b="1" dirty="0" err="1"/>
              <a:t>ghaffarzadeh</a:t>
            </a:r>
            <a:r>
              <a:rPr lang="en-US" sz="2800" b="1" dirty="0"/>
              <a:t> rad   assistant professor of endocrinology </a:t>
            </a:r>
          </a:p>
        </p:txBody>
      </p:sp>
    </p:spTree>
    <p:extLst>
      <p:ext uri="{BB962C8B-B14F-4D97-AF65-F5344CB8AC3E}">
        <p14:creationId xmlns:p14="http://schemas.microsoft.com/office/powerpoint/2010/main" val="107827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Wound Classification</a:t>
            </a:r>
          </a:p>
        </p:txBody>
      </p:sp>
      <p:sp>
        <p:nvSpPr>
          <p:cNvPr id="3" name="Content Placeholder 2"/>
          <p:cNvSpPr>
            <a:spLocks noGrp="1"/>
          </p:cNvSpPr>
          <p:nvPr>
            <p:ph idx="1"/>
          </p:nvPr>
        </p:nvSpPr>
        <p:spPr>
          <a:xfrm>
            <a:off x="677334" y="1815921"/>
            <a:ext cx="8596668" cy="4225441"/>
          </a:xfrm>
        </p:spPr>
        <p:txBody>
          <a:bodyPr>
            <a:normAutofit/>
          </a:bodyPr>
          <a:lstStyle/>
          <a:p>
            <a:pPr marL="0" indent="0">
              <a:buNone/>
            </a:pPr>
            <a:r>
              <a:rPr lang="en-US" sz="3200" dirty="0">
                <a:solidFill>
                  <a:schemeClr val="accent5">
                    <a:lumMod val="75000"/>
                  </a:schemeClr>
                </a:solidFill>
              </a:rPr>
              <a:t>Texas System </a:t>
            </a:r>
            <a:r>
              <a:rPr lang="en-US" sz="3200" dirty="0"/>
              <a:t>and the </a:t>
            </a:r>
            <a:r>
              <a:rPr lang="en-US" sz="3200" dirty="0">
                <a:solidFill>
                  <a:schemeClr val="accent5">
                    <a:lumMod val="75000"/>
                  </a:schemeClr>
                </a:solidFill>
              </a:rPr>
              <a:t>SAD System</a:t>
            </a:r>
            <a:r>
              <a:rPr lang="en-US" sz="3200" dirty="0"/>
              <a:t>. Both of these classifications include Depth Infection Ischemia which are considered important predictors for outcome and treatment. </a:t>
            </a:r>
          </a:p>
          <a:p>
            <a:pPr marL="0" indent="0">
              <a:buNone/>
            </a:pPr>
            <a:r>
              <a:rPr lang="en-US" sz="3200" dirty="0"/>
              <a:t>the </a:t>
            </a:r>
            <a:r>
              <a:rPr lang="en-US" sz="3200" dirty="0" err="1">
                <a:solidFill>
                  <a:schemeClr val="accent5">
                    <a:lumMod val="75000"/>
                  </a:schemeClr>
                </a:solidFill>
              </a:rPr>
              <a:t>Meggit</a:t>
            </a:r>
            <a:r>
              <a:rPr lang="en-US" sz="3200" dirty="0">
                <a:solidFill>
                  <a:schemeClr val="accent5">
                    <a:lumMod val="75000"/>
                  </a:schemeClr>
                </a:solidFill>
              </a:rPr>
              <a:t>-Wagner System </a:t>
            </a:r>
            <a:r>
              <a:rPr lang="en-US" sz="3200" dirty="0"/>
              <a:t>is still the most widely known and used system throughout the world.</a:t>
            </a:r>
          </a:p>
        </p:txBody>
      </p:sp>
    </p:spTree>
    <p:extLst>
      <p:ext uri="{BB962C8B-B14F-4D97-AF65-F5344CB8AC3E}">
        <p14:creationId xmlns:p14="http://schemas.microsoft.com/office/powerpoint/2010/main" val="76635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4546"/>
            <a:ext cx="8596668" cy="1184857"/>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Wagner Ulcer Classification System </a:t>
            </a:r>
          </a:p>
        </p:txBody>
      </p:sp>
      <p:sp>
        <p:nvSpPr>
          <p:cNvPr id="5" name="AutoShape 4" descr="Grade"/>
          <p:cNvSpPr>
            <a:spLocks noGrp="1" noChangeAspect="1" noChangeArrowheads="1"/>
          </p:cNvSpPr>
          <p:nvPr>
            <p:ph idx="1"/>
          </p:nvPr>
        </p:nvSpPr>
        <p:spPr bwMode="auto">
          <a:xfrm>
            <a:off x="489397" y="1120462"/>
            <a:ext cx="8784605" cy="4920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fontAlgn="base"/>
            <a:r>
              <a:rPr lang="en-US" sz="2800" dirty="0"/>
              <a:t>0: no exposed sores; a healed sore may be present.</a:t>
            </a:r>
          </a:p>
          <a:p>
            <a:pPr fontAlgn="base"/>
            <a:r>
              <a:rPr lang="en-US" sz="2800" dirty="0"/>
              <a:t>1: an ulcer that is only superficial and doesn’t reach deeper levels</a:t>
            </a:r>
          </a:p>
          <a:p>
            <a:pPr fontAlgn="base"/>
            <a:r>
              <a:rPr lang="en-US" sz="2800" dirty="0"/>
              <a:t>2: a deeper ulcer that has spread to a tendon, bone, or joint capsule</a:t>
            </a:r>
          </a:p>
          <a:p>
            <a:pPr fontAlgn="base"/>
            <a:r>
              <a:rPr lang="en-US" sz="2800" dirty="0"/>
              <a:t>3: involvement of deeper tissues, abscess, osteomyelitis</a:t>
            </a:r>
          </a:p>
          <a:p>
            <a:pPr fontAlgn="base"/>
            <a:r>
              <a:rPr lang="en-US" sz="2800" dirty="0"/>
              <a:t>4: gangrene affecting the forefoot or heel in any way</a:t>
            </a:r>
          </a:p>
          <a:p>
            <a:pPr fontAlgn="base"/>
            <a:r>
              <a:rPr lang="en-US" sz="2800" dirty="0"/>
              <a:t>5: a foot with significant gangrenous involvement</a:t>
            </a:r>
          </a:p>
          <a:p>
            <a:endParaRPr lang="en-US" dirty="0"/>
          </a:p>
        </p:txBody>
      </p:sp>
    </p:spTree>
    <p:extLst>
      <p:ext uri="{BB962C8B-B14F-4D97-AF65-F5344CB8AC3E}">
        <p14:creationId xmlns:p14="http://schemas.microsoft.com/office/powerpoint/2010/main" val="282081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72" y="914401"/>
            <a:ext cx="9234151" cy="4172754"/>
          </a:xfrm>
        </p:spPr>
      </p:pic>
    </p:spTree>
    <p:extLst>
      <p:ext uri="{BB962C8B-B14F-4D97-AF65-F5344CB8AC3E}">
        <p14:creationId xmlns:p14="http://schemas.microsoft.com/office/powerpoint/2010/main" val="358529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p:cNvSpPr>
          <p:nvPr>
            <p:ph type="title"/>
          </p:nvPr>
        </p:nvSpPr>
        <p:spPr>
          <a:xfrm>
            <a:off x="677334" y="119270"/>
            <a:ext cx="8596668" cy="1811130"/>
          </a:xfrm>
        </p:spPr>
        <p:txBody>
          <a:bodyPr/>
          <a:lstStyle/>
          <a:p>
            <a:r>
              <a:rPr lang="en-CA" altLang="en-US" dirty="0">
                <a:solidFill>
                  <a:schemeClr val="accent2">
                    <a:lumMod val="75000"/>
                  </a:schemeClr>
                </a:solidFill>
                <a:ea typeface="MS PGothic" charset="-128"/>
              </a:rPr>
              <a:t>University of Texas Diabetic Wound Classiﬁcation System</a:t>
            </a:r>
          </a:p>
        </p:txBody>
      </p:sp>
      <p:sp>
        <p:nvSpPr>
          <p:cNvPr id="33794" name="Rectangle 5"/>
          <p:cNvSpPr>
            <a:spLocks noChangeArrowheads="1"/>
          </p:cNvSpPr>
          <p:nvPr/>
        </p:nvSpPr>
        <p:spPr bwMode="auto">
          <a:xfrm>
            <a:off x="-2460625" y="1265601"/>
            <a:ext cx="18473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841375" eaLnBrk="0" fontAlgn="base" hangingPunct="0">
              <a:spcBef>
                <a:spcPct val="0"/>
              </a:spcBef>
              <a:spcAft>
                <a:spcPct val="0"/>
              </a:spcAft>
              <a:defRPr sz="2400">
                <a:solidFill>
                  <a:schemeClr val="tx1"/>
                </a:solidFill>
                <a:latin typeface="Calibri" charset="0"/>
                <a:ea typeface="MS PGothic" charset="-128"/>
              </a:defRPr>
            </a:lvl6pPr>
            <a:lvl7pPr marL="2971800" indent="-228600" defTabSz="841375" eaLnBrk="0" fontAlgn="base" hangingPunct="0">
              <a:spcBef>
                <a:spcPct val="0"/>
              </a:spcBef>
              <a:spcAft>
                <a:spcPct val="0"/>
              </a:spcAft>
              <a:defRPr sz="2400">
                <a:solidFill>
                  <a:schemeClr val="tx1"/>
                </a:solidFill>
                <a:latin typeface="Calibri" charset="0"/>
                <a:ea typeface="MS PGothic" charset="-128"/>
              </a:defRPr>
            </a:lvl7pPr>
            <a:lvl8pPr marL="3429000" indent="-228600" defTabSz="841375" eaLnBrk="0" fontAlgn="base" hangingPunct="0">
              <a:spcBef>
                <a:spcPct val="0"/>
              </a:spcBef>
              <a:spcAft>
                <a:spcPct val="0"/>
              </a:spcAft>
              <a:defRPr sz="2400">
                <a:solidFill>
                  <a:schemeClr val="tx1"/>
                </a:solidFill>
                <a:latin typeface="Calibri" charset="0"/>
                <a:ea typeface="MS PGothic" charset="-128"/>
              </a:defRPr>
            </a:lvl8pPr>
            <a:lvl9pPr marL="3886200" indent="-228600" defTabSz="841375" eaLnBrk="0" fontAlgn="base" hangingPunct="0">
              <a:spcBef>
                <a:spcPct val="0"/>
              </a:spcBef>
              <a:spcAft>
                <a:spcPct val="0"/>
              </a:spcAft>
              <a:defRPr sz="2400">
                <a:solidFill>
                  <a:schemeClr val="tx1"/>
                </a:solidFill>
                <a:latin typeface="Calibri" charset="0"/>
                <a:ea typeface="MS PGothic" charset="-128"/>
              </a:defRPr>
            </a:lvl9pPr>
          </a:lstStyle>
          <a:p>
            <a:br>
              <a:rPr lang="en-US" altLang="en-US" sz="1700"/>
            </a:br>
            <a:endParaRPr lang="en-US" altLang="en-US" sz="1700"/>
          </a:p>
          <a:p>
            <a:endParaRPr lang="en-US" altLang="en-US" sz="1700"/>
          </a:p>
        </p:txBody>
      </p:sp>
      <p:graphicFrame>
        <p:nvGraphicFramePr>
          <p:cNvPr id="181444" name="Group 196"/>
          <p:cNvGraphicFramePr>
            <a:graphicFrameLocks noGrp="1"/>
          </p:cNvGraphicFramePr>
          <p:nvPr/>
        </p:nvGraphicFramePr>
        <p:xfrm>
          <a:off x="677334" y="1576458"/>
          <a:ext cx="8640416" cy="4280445"/>
        </p:xfrm>
        <a:graphic>
          <a:graphicData uri="http://schemas.openxmlformats.org/drawingml/2006/table">
            <a:tbl>
              <a:tblPr/>
              <a:tblGrid>
                <a:gridCol w="1468381">
                  <a:extLst>
                    <a:ext uri="{9D8B030D-6E8A-4147-A177-3AD203B41FA5}">
                      <a16:colId xmlns:a16="http://schemas.microsoft.com/office/drawing/2014/main" val="20000"/>
                    </a:ext>
                  </a:extLst>
                </a:gridCol>
                <a:gridCol w="1964919">
                  <a:extLst>
                    <a:ext uri="{9D8B030D-6E8A-4147-A177-3AD203B41FA5}">
                      <a16:colId xmlns:a16="http://schemas.microsoft.com/office/drawing/2014/main" val="20001"/>
                    </a:ext>
                  </a:extLst>
                </a:gridCol>
                <a:gridCol w="2141321">
                  <a:extLst>
                    <a:ext uri="{9D8B030D-6E8A-4147-A177-3AD203B41FA5}">
                      <a16:colId xmlns:a16="http://schemas.microsoft.com/office/drawing/2014/main" val="20002"/>
                    </a:ext>
                  </a:extLst>
                </a:gridCol>
                <a:gridCol w="1497780">
                  <a:extLst>
                    <a:ext uri="{9D8B030D-6E8A-4147-A177-3AD203B41FA5}">
                      <a16:colId xmlns:a16="http://schemas.microsoft.com/office/drawing/2014/main" val="20003"/>
                    </a:ext>
                  </a:extLst>
                </a:gridCol>
                <a:gridCol w="1568015">
                  <a:extLst>
                    <a:ext uri="{9D8B030D-6E8A-4147-A177-3AD203B41FA5}">
                      <a16:colId xmlns:a16="http://schemas.microsoft.com/office/drawing/2014/main" val="20004"/>
                    </a:ext>
                  </a:extLst>
                </a:gridCol>
              </a:tblGrid>
              <a:tr h="473075">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alibri" charset="0"/>
                          <a:ea typeface="MS PGothic" charset="-128"/>
                        </a:rPr>
                        <a:t>Stage</a:t>
                      </a:r>
                      <a:endParaRPr kumimoji="0" lang="en-US" altLang="en-US" sz="2000" b="0" i="0" u="none" strike="noStrike" cap="none" normalizeH="0" baseline="0" dirty="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4">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just"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charset="0"/>
                          <a:ea typeface="MS PGothic" charset="-128"/>
                        </a:rPr>
                        <a:t>Grade</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0088">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t" latinLnBrk="0" hangingPunct="0">
                        <a:lnSpc>
                          <a:spcPct val="100000"/>
                        </a:lnSpc>
                        <a:spcBef>
                          <a:spcPct val="0"/>
                        </a:spcBef>
                        <a:spcAft>
                          <a:spcPct val="0"/>
                        </a:spcAft>
                        <a:buClrTx/>
                        <a:buSzTx/>
                        <a:buFontTx/>
                        <a:buNone/>
                        <a:tabLst/>
                      </a:pPr>
                      <a:br>
                        <a:rPr kumimoji="0" lang="en-US" altLang="en-US" sz="2000" b="0" i="0" u="none" strike="noStrike" cap="none" normalizeH="0" baseline="0">
                          <a:ln>
                            <a:noFill/>
                          </a:ln>
                          <a:solidFill>
                            <a:srgbClr val="000000"/>
                          </a:solidFill>
                          <a:effectLst/>
                          <a:latin typeface="Calibri" charset="0"/>
                          <a:ea typeface="MS PGothic" charset="-128"/>
                        </a:rPr>
                      </a:b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charset="0"/>
                          <a:ea typeface="MS PGothic" charset="-128"/>
                        </a:rPr>
                        <a:t>0</a:t>
                      </a:r>
                      <a:endParaRPr kumimoji="0" lang="en-US" altLang="en-US" sz="2000" b="1"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charset="0"/>
                          <a:ea typeface="MS PGothic" charset="-128"/>
                        </a:rPr>
                        <a:t>I</a:t>
                      </a:r>
                      <a:endParaRPr kumimoji="0" lang="en-US" altLang="en-US" sz="2000" b="1"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Open Sans" charset="0"/>
                          <a:ea typeface="MS PGothic" charset="-128"/>
                        </a:rPr>
                        <a:t>II</a:t>
                      </a: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Open Sans" charset="0"/>
                          <a:ea typeface="MS PGothic" charset="-128"/>
                        </a:rPr>
                        <a:t>III</a:t>
                      </a: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1"/>
                  </a:ext>
                </a:extLst>
              </a:tr>
              <a:tr h="1309688">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charset="0"/>
                          <a:ea typeface="MS PGothic" charset="-128"/>
                        </a:rPr>
                        <a:t>A (no infection or ischemia)</a:t>
                      </a:r>
                      <a:endParaRPr kumimoji="0" lang="en-US" altLang="en-US" sz="2000" b="1" i="0" u="none" strike="noStrike" cap="none" normalizeH="0" baseline="0" dirty="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Pre- or post-ulcerative lesion completely epithelialized</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Superficial wound not involving tendon, capsule, or bone</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Wound penetrating to tendon or capsule</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Wound penetrating to bone or joint</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5288">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charset="0"/>
                          <a:ea typeface="MS PGothic" charset="-128"/>
                        </a:rPr>
                        <a:t>B</a:t>
                      </a:r>
                      <a:endParaRPr kumimoji="0" lang="en-US" altLang="en-US" sz="2000" b="1"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3"/>
                  </a:ext>
                </a:extLst>
              </a:tr>
              <a:tr h="395288">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charset="0"/>
                          <a:ea typeface="MS PGothic" charset="-128"/>
                        </a:rPr>
                        <a:t>C</a:t>
                      </a:r>
                      <a:endParaRPr kumimoji="0" lang="en-US" altLang="en-US" sz="2000" b="1"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04888">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charset="0"/>
                          <a:ea typeface="MS PGothic" charset="-128"/>
                        </a:rPr>
                        <a:t>D</a:t>
                      </a:r>
                      <a:endParaRPr kumimoji="0" lang="en-US" altLang="en-US" sz="2000" b="1"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 and 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 and 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charset="0"/>
                          <a:ea typeface="MS PGothic" charset="-128"/>
                        </a:rPr>
                        <a:t>Infection and ischemia</a:t>
                      </a:r>
                      <a:endParaRPr kumimoji="0" lang="en-US" altLang="en-US" sz="2000" b="0" i="0" u="none" strike="noStrike" cap="none" normalizeH="0" baseline="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925"/>
                        </a:spcBef>
                        <a:buFont typeface="Arial" charset="0"/>
                        <a:defRPr sz="2200" b="1">
                          <a:solidFill>
                            <a:srgbClr val="1E3268"/>
                          </a:solidFill>
                          <a:latin typeface="Open Sans" charset="0"/>
                          <a:ea typeface="MS PGothic" charset="-128"/>
                        </a:defRPr>
                      </a:lvl1pPr>
                      <a:lvl2pPr marL="742950" indent="-285750">
                        <a:lnSpc>
                          <a:spcPct val="90000"/>
                        </a:lnSpc>
                        <a:spcBef>
                          <a:spcPts val="463"/>
                        </a:spcBef>
                        <a:buFont typeface="Arial" charset="0"/>
                        <a:defRPr sz="2000">
                          <a:solidFill>
                            <a:srgbClr val="1E3268"/>
                          </a:solidFill>
                          <a:latin typeface="Open Sans Light" charset="0"/>
                          <a:ea typeface="MS PGothic" charset="-128"/>
                        </a:defRPr>
                      </a:lvl2pPr>
                      <a:lvl3pPr marL="1143000" indent="-228600">
                        <a:lnSpc>
                          <a:spcPct val="90000"/>
                        </a:lnSpc>
                        <a:spcBef>
                          <a:spcPts val="463"/>
                        </a:spcBef>
                        <a:buFont typeface="Arial" charset="0"/>
                        <a:defRPr sz="1600">
                          <a:solidFill>
                            <a:srgbClr val="1E3268"/>
                          </a:solidFill>
                          <a:latin typeface="Open Sans Light" charset="0"/>
                          <a:ea typeface="MS PGothic" charset="-128"/>
                        </a:defRPr>
                      </a:lvl3pPr>
                      <a:lvl4pPr marL="1600200" indent="-228600">
                        <a:lnSpc>
                          <a:spcPct val="90000"/>
                        </a:lnSpc>
                        <a:spcBef>
                          <a:spcPts val="463"/>
                        </a:spcBef>
                        <a:buFont typeface="Arial" charset="0"/>
                        <a:defRPr sz="1500">
                          <a:solidFill>
                            <a:srgbClr val="1E3268"/>
                          </a:solidFill>
                          <a:latin typeface="Open Sans Light" charset="0"/>
                          <a:ea typeface="MS PGothic" charset="-128"/>
                        </a:defRPr>
                      </a:lvl4pPr>
                      <a:lvl5pPr marL="2057400" indent="-228600">
                        <a:lnSpc>
                          <a:spcPct val="90000"/>
                        </a:lnSpc>
                        <a:spcBef>
                          <a:spcPts val="463"/>
                        </a:spcBef>
                        <a:buFont typeface="Arial" charset="0"/>
                        <a:defRPr sz="1500">
                          <a:solidFill>
                            <a:srgbClr val="1E3268"/>
                          </a:solidFill>
                          <a:latin typeface="Open Sans Light" charset="0"/>
                          <a:ea typeface="MS PGothic" charset="-128"/>
                        </a:defRPr>
                      </a:lvl5pPr>
                      <a:lvl6pPr marL="25146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6pPr>
                      <a:lvl7pPr marL="29718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7pPr>
                      <a:lvl8pPr marL="34290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8pPr>
                      <a:lvl9pPr marL="3886200" indent="-228600" defTabSz="841375" eaLnBrk="0" fontAlgn="base" hangingPunct="0">
                        <a:lnSpc>
                          <a:spcPct val="90000"/>
                        </a:lnSpc>
                        <a:spcBef>
                          <a:spcPts val="463"/>
                        </a:spcBef>
                        <a:spcAft>
                          <a:spcPct val="0"/>
                        </a:spcAft>
                        <a:buFont typeface="Arial" charset="0"/>
                        <a:defRPr sz="1500">
                          <a:solidFill>
                            <a:srgbClr val="1E3268"/>
                          </a:solidFill>
                          <a:latin typeface="Open Sans Light" charset="0"/>
                          <a:ea typeface="MS PGothic" charset="-128"/>
                        </a:defRPr>
                      </a:lvl9pPr>
                    </a:lstStyle>
                    <a:p>
                      <a:pPr marL="0" marR="0" lvl="0" indent="0" algn="l" defTabSz="841375"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charset="0"/>
                          <a:ea typeface="MS PGothic" charset="-128"/>
                        </a:rPr>
                        <a:t>Infection and ischemia</a:t>
                      </a:r>
                      <a:endParaRPr kumimoji="0" lang="en-US" altLang="en-US" sz="2000" b="0" i="0" u="none" strike="noStrike" cap="none" normalizeH="0" baseline="0" dirty="0">
                        <a:ln>
                          <a:noFill/>
                        </a:ln>
                        <a:solidFill>
                          <a:schemeClr val="tx1"/>
                        </a:solidFill>
                        <a:effectLst/>
                        <a:latin typeface="Open Sans" charset="0"/>
                        <a:ea typeface="MS PGothic" charset="-128"/>
                      </a:endParaRPr>
                    </a:p>
                  </a:txBody>
                  <a:tcPr marT="45457" marB="454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16865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Treatment</a:t>
            </a:r>
          </a:p>
        </p:txBody>
      </p:sp>
      <p:sp>
        <p:nvSpPr>
          <p:cNvPr id="3" name="Content Placeholder 2"/>
          <p:cNvSpPr>
            <a:spLocks noGrp="1"/>
          </p:cNvSpPr>
          <p:nvPr>
            <p:ph idx="1"/>
          </p:nvPr>
        </p:nvSpPr>
        <p:spPr/>
        <p:txBody>
          <a:bodyPr>
            <a:normAutofit/>
          </a:bodyPr>
          <a:lstStyle/>
          <a:p>
            <a:r>
              <a:rPr lang="en-US" altLang="en-US" sz="3200" dirty="0">
                <a:solidFill>
                  <a:srgbClr val="203864"/>
                </a:solidFill>
                <a:ea typeface="MS PGothic" charset="-128"/>
              </a:rPr>
              <a:t>Prevention through education</a:t>
            </a:r>
          </a:p>
          <a:p>
            <a:r>
              <a:rPr lang="en-US" altLang="en-US" sz="3200" dirty="0">
                <a:solidFill>
                  <a:srgbClr val="203864"/>
                </a:solidFill>
                <a:ea typeface="MS PGothic" charset="-128"/>
              </a:rPr>
              <a:t>Proper risk assessment</a:t>
            </a:r>
          </a:p>
          <a:p>
            <a:r>
              <a:rPr lang="en-US" altLang="en-US" sz="3200" dirty="0">
                <a:solidFill>
                  <a:srgbClr val="203864"/>
                </a:solidFill>
                <a:ea typeface="MS PGothic" charset="-128"/>
              </a:rPr>
              <a:t>Early and aggressive treatment</a:t>
            </a:r>
            <a:endParaRPr lang="en-US" sz="3200" dirty="0"/>
          </a:p>
        </p:txBody>
      </p:sp>
    </p:spTree>
    <p:extLst>
      <p:ext uri="{BB962C8B-B14F-4D97-AF65-F5344CB8AC3E}">
        <p14:creationId xmlns:p14="http://schemas.microsoft.com/office/powerpoint/2010/main" val="150028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5BE9-556E-62BF-DE5E-01DB03D837DE}"/>
              </a:ext>
            </a:extLst>
          </p:cNvPr>
          <p:cNvSpPr>
            <a:spLocks noGrp="1"/>
          </p:cNvSpPr>
          <p:nvPr>
            <p:ph type="title"/>
          </p:nvPr>
        </p:nvSpPr>
        <p:spPr/>
        <p:txBody>
          <a:bodyPr/>
          <a:lstStyle/>
          <a:p>
            <a:r>
              <a:rPr lang="en-US" b="1" i="0" dirty="0">
                <a:solidFill>
                  <a:srgbClr val="FF0000"/>
                </a:solidFill>
                <a:effectLst>
                  <a:outerShdw blurRad="38100" dist="38100" dir="2700000" algn="tl">
                    <a:srgbClr val="000000">
                      <a:alpha val="43137"/>
                    </a:srgbClr>
                  </a:outerShdw>
                </a:effectLst>
                <a:latin typeface="STIXGeneral-Regular"/>
              </a:rPr>
              <a:t>Health Education</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A763A16D-9B6E-6AA5-113C-DF9607387661}"/>
              </a:ext>
            </a:extLst>
          </p:cNvPr>
          <p:cNvSpPr>
            <a:spLocks noGrp="1"/>
          </p:cNvSpPr>
          <p:nvPr>
            <p:ph idx="1"/>
          </p:nvPr>
        </p:nvSpPr>
        <p:spPr/>
        <p:txBody>
          <a:bodyPr/>
          <a:lstStyle/>
          <a:p>
            <a:pPr marL="0" indent="0">
              <a:buNone/>
            </a:pPr>
            <a:r>
              <a:rPr lang="en-US" b="1" i="0" dirty="0">
                <a:solidFill>
                  <a:srgbClr val="000000"/>
                </a:solidFill>
                <a:effectLst/>
                <a:latin typeface="STIXGeneral-Regular"/>
              </a:rPr>
              <a:t>Information</a:t>
            </a:r>
            <a:r>
              <a:rPr lang="en-US" b="0" i="0" dirty="0">
                <a:solidFill>
                  <a:srgbClr val="000000"/>
                </a:solidFill>
                <a:effectLst/>
                <a:latin typeface="STIXGeneral-Regular"/>
              </a:rPr>
              <a:t>, </a:t>
            </a:r>
            <a:r>
              <a:rPr lang="en-US" b="1" i="0" dirty="0">
                <a:solidFill>
                  <a:srgbClr val="000000"/>
                </a:solidFill>
                <a:effectLst/>
                <a:latin typeface="STIXGeneral-Regular"/>
              </a:rPr>
              <a:t>education</a:t>
            </a:r>
            <a:r>
              <a:rPr lang="en-US" b="0" i="0" dirty="0">
                <a:solidFill>
                  <a:srgbClr val="000000"/>
                </a:solidFill>
                <a:effectLst/>
                <a:latin typeface="STIXGeneral-Regular"/>
              </a:rPr>
              <a:t>, and </a:t>
            </a:r>
            <a:r>
              <a:rPr lang="en-US" b="1" i="0" dirty="0">
                <a:solidFill>
                  <a:srgbClr val="000000"/>
                </a:solidFill>
                <a:effectLst/>
                <a:latin typeface="STIXGeneral-Regular"/>
              </a:rPr>
              <a:t>communication</a:t>
            </a:r>
            <a:r>
              <a:rPr lang="en-US" b="0" i="0" dirty="0">
                <a:solidFill>
                  <a:srgbClr val="000000"/>
                </a:solidFill>
                <a:effectLst/>
                <a:latin typeface="STIXGeneral-Regular"/>
              </a:rPr>
              <a:t> (IEC) may be viewed as a silent therapy that is not only applicable to subjects with DM and potentially DFU but cuts across a variety of noncommunicable ailments. Prevention of trauma and subsequent development of DFU can be achieved by educating the subject and caregivers on the importance of foot care, nail care, and the use of right-sized footwear</a:t>
            </a:r>
            <a:endParaRPr lang="en-US" dirty="0"/>
          </a:p>
        </p:txBody>
      </p:sp>
    </p:spTree>
    <p:extLst>
      <p:ext uri="{BB962C8B-B14F-4D97-AF65-F5344CB8AC3E}">
        <p14:creationId xmlns:p14="http://schemas.microsoft.com/office/powerpoint/2010/main" val="182524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3639" y="340576"/>
            <a:ext cx="8617179" cy="676855"/>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 Treatment</a:t>
            </a:r>
            <a:br>
              <a:rPr lang="en-US" b="1" dirty="0"/>
            </a:br>
            <a:endParaRPr lang="en-US" dirty="0"/>
          </a:p>
        </p:txBody>
      </p:sp>
      <p:sp>
        <p:nvSpPr>
          <p:cNvPr id="9" name="Content Placeholder 8"/>
          <p:cNvSpPr>
            <a:spLocks noGrp="1"/>
          </p:cNvSpPr>
          <p:nvPr>
            <p:ph idx="1"/>
          </p:nvPr>
        </p:nvSpPr>
        <p:spPr>
          <a:xfrm>
            <a:off x="463639" y="1184857"/>
            <a:ext cx="10082441" cy="4817870"/>
          </a:xfrm>
        </p:spPr>
        <p:txBody>
          <a:bodyPr>
            <a:normAutofit/>
          </a:bodyPr>
          <a:lstStyle/>
          <a:p>
            <a:pPr marL="0" indent="0">
              <a:buNone/>
            </a:pPr>
            <a:r>
              <a:rPr lang="en-US" sz="2400" dirty="0">
                <a:solidFill>
                  <a:srgbClr val="002060"/>
                </a:solidFill>
                <a:effectLst>
                  <a:outerShdw blurRad="38100" dist="38100" dir="2700000" algn="tl">
                    <a:srgbClr val="000000">
                      <a:alpha val="43137"/>
                    </a:srgbClr>
                  </a:outerShdw>
                </a:effectLst>
              </a:rPr>
              <a:t>Treating diabetic foot ulcer is an art </a:t>
            </a:r>
            <a:r>
              <a:rPr lang="en-US" sz="2400" dirty="0">
                <a:solidFill>
                  <a:srgbClr val="002060"/>
                </a:solidFill>
              </a:rPr>
              <a:t>and involves multiple specialties. </a:t>
            </a:r>
            <a:r>
              <a:rPr lang="en-US" sz="2400" dirty="0"/>
              <a:t>The essential team members are physicians, chiropodist, orthopedics, radiologist, and vascular surgeon. </a:t>
            </a:r>
          </a:p>
          <a:p>
            <a:pPr marL="0" indent="0">
              <a:buNone/>
            </a:pPr>
            <a:r>
              <a:rPr lang="en-US" sz="2400" dirty="0"/>
              <a:t>The focus would be ensuring </a:t>
            </a:r>
            <a:r>
              <a:rPr lang="en-US" sz="2400" dirty="0">
                <a:solidFill>
                  <a:srgbClr val="FF0000"/>
                </a:solidFill>
              </a:rPr>
              <a:t>targeted HbA1c</a:t>
            </a:r>
            <a:r>
              <a:rPr lang="en-US" sz="2400" dirty="0"/>
              <a:t>, </a:t>
            </a:r>
          </a:p>
          <a:p>
            <a:pPr marL="0" indent="0">
              <a:buNone/>
            </a:pPr>
            <a:r>
              <a:rPr lang="en-US" sz="2400" dirty="0">
                <a:solidFill>
                  <a:srgbClr val="FF0000"/>
                </a:solidFill>
              </a:rPr>
              <a:t>revascularization</a:t>
            </a:r>
            <a:r>
              <a:rPr lang="en-US" sz="2400" dirty="0"/>
              <a:t>, </a:t>
            </a:r>
            <a:r>
              <a:rPr lang="en-US" sz="2400" dirty="0">
                <a:solidFill>
                  <a:srgbClr val="FF0000"/>
                </a:solidFill>
              </a:rPr>
              <a:t>wound healing </a:t>
            </a:r>
            <a:r>
              <a:rPr lang="en-US" sz="2400" dirty="0"/>
              <a:t>with or without </a:t>
            </a:r>
          </a:p>
          <a:p>
            <a:pPr marL="0" indent="0">
              <a:buNone/>
            </a:pPr>
            <a:r>
              <a:rPr lang="en-US" sz="2400" dirty="0">
                <a:solidFill>
                  <a:srgbClr val="FF0000"/>
                </a:solidFill>
              </a:rPr>
              <a:t>debridement</a:t>
            </a:r>
            <a:r>
              <a:rPr lang="en-US" sz="2400" dirty="0"/>
              <a:t>, </a:t>
            </a:r>
            <a:r>
              <a:rPr lang="en-US" sz="2400" dirty="0">
                <a:solidFill>
                  <a:srgbClr val="FF0000"/>
                </a:solidFill>
              </a:rPr>
              <a:t>shading of excessive load over foot or limb</a:t>
            </a:r>
            <a:r>
              <a:rPr lang="en-US" sz="2400" dirty="0"/>
              <a:t>, and</a:t>
            </a:r>
          </a:p>
          <a:p>
            <a:pPr marL="0" indent="0">
              <a:buNone/>
            </a:pPr>
            <a:r>
              <a:rPr lang="en-US" sz="2400" dirty="0">
                <a:solidFill>
                  <a:srgbClr val="FF0000"/>
                </a:solidFill>
              </a:rPr>
              <a:t> limiting infection </a:t>
            </a:r>
            <a:r>
              <a:rPr lang="en-US" sz="2400" dirty="0"/>
              <a:t>by antibiotics and assessment of </a:t>
            </a:r>
          </a:p>
          <a:p>
            <a:pPr marL="0" indent="0">
              <a:buNone/>
            </a:pPr>
            <a:r>
              <a:rPr lang="en-US" sz="2400" dirty="0"/>
              <a:t>complications. </a:t>
            </a:r>
            <a:r>
              <a:rPr lang="en-US" sz="2400" u="sng" dirty="0"/>
              <a:t>Focus on the patient’s education and nutrition </a:t>
            </a:r>
          </a:p>
          <a:p>
            <a:pPr marL="0" indent="0">
              <a:buNone/>
            </a:pPr>
            <a:r>
              <a:rPr lang="en-US" sz="2400" u="sng" dirty="0"/>
              <a:t>is very important in reducing recurrence of diabetic foot </a:t>
            </a:r>
          </a:p>
          <a:p>
            <a:pPr marL="0" indent="0">
              <a:buNone/>
            </a:pPr>
            <a:r>
              <a:rPr lang="en-US" sz="2400" u="sng" dirty="0"/>
              <a:t>ulcer.</a:t>
            </a:r>
          </a:p>
        </p:txBody>
      </p:sp>
    </p:spTree>
    <p:extLst>
      <p:ext uri="{BB962C8B-B14F-4D97-AF65-F5344CB8AC3E}">
        <p14:creationId xmlns:p14="http://schemas.microsoft.com/office/powerpoint/2010/main" val="266488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7730"/>
            <a:ext cx="8596668" cy="1013710"/>
          </a:xfrm>
        </p:spPr>
        <p:txBody>
          <a:bodyPr/>
          <a:lstStyle/>
          <a:p>
            <a:r>
              <a:rPr lang="en-US" b="1" dirty="0">
                <a:solidFill>
                  <a:srgbClr val="FF0000"/>
                </a:solidFill>
                <a:effectLst>
                  <a:outerShdw blurRad="38100" dist="38100" dir="2700000" algn="tl">
                    <a:srgbClr val="000000">
                      <a:alpha val="43137"/>
                    </a:srgbClr>
                  </a:outerShdw>
                </a:effectLst>
              </a:rPr>
              <a:t>Managing Diabetic Foot Ulcers</a:t>
            </a:r>
          </a:p>
        </p:txBody>
      </p:sp>
      <p:sp>
        <p:nvSpPr>
          <p:cNvPr id="3" name="Content Placeholder 2"/>
          <p:cNvSpPr>
            <a:spLocks noGrp="1"/>
          </p:cNvSpPr>
          <p:nvPr>
            <p:ph idx="1"/>
          </p:nvPr>
        </p:nvSpPr>
        <p:spPr>
          <a:xfrm>
            <a:off x="476518" y="1558344"/>
            <a:ext cx="8797484" cy="4726545"/>
          </a:xfrm>
        </p:spPr>
        <p:txBody>
          <a:bodyPr>
            <a:normAutofit/>
          </a:bodyPr>
          <a:lstStyle/>
          <a:p>
            <a:pPr marL="0" indent="0">
              <a:buNone/>
            </a:pPr>
            <a:r>
              <a:rPr lang="en-US" sz="2800" dirty="0"/>
              <a:t>• Infection (soft tissue/cellulitis/OM)</a:t>
            </a:r>
          </a:p>
          <a:p>
            <a:pPr marL="0" indent="0">
              <a:buNone/>
            </a:pPr>
            <a:r>
              <a:rPr lang="en-US" sz="2800" dirty="0"/>
              <a:t>• Vascular supply (</a:t>
            </a:r>
            <a:r>
              <a:rPr lang="en-US" sz="2800" dirty="0" err="1"/>
              <a:t>revascularisation</a:t>
            </a:r>
            <a:r>
              <a:rPr lang="en-US" sz="2800" dirty="0"/>
              <a:t>) </a:t>
            </a:r>
          </a:p>
          <a:p>
            <a:pPr marL="0" indent="0">
              <a:buNone/>
            </a:pPr>
            <a:r>
              <a:rPr lang="en-US" sz="2800" dirty="0"/>
              <a:t>• Diabetes control (HBA1c ) </a:t>
            </a:r>
          </a:p>
          <a:p>
            <a:pPr marL="0" indent="0">
              <a:buNone/>
            </a:pPr>
            <a:r>
              <a:rPr lang="en-US" sz="2800" dirty="0"/>
              <a:t>• Dressings / </a:t>
            </a:r>
            <a:r>
              <a:rPr lang="en-US" sz="2800" dirty="0" err="1"/>
              <a:t>Oedema</a:t>
            </a:r>
            <a:r>
              <a:rPr lang="en-US" sz="2800" dirty="0"/>
              <a:t> control </a:t>
            </a:r>
          </a:p>
          <a:p>
            <a:pPr marL="0" indent="0">
              <a:buNone/>
            </a:pPr>
            <a:r>
              <a:rPr lang="en-US" sz="2800" dirty="0"/>
              <a:t>• Wound debridement (local/surgical)</a:t>
            </a:r>
          </a:p>
          <a:p>
            <a:pPr marL="0" indent="0">
              <a:buNone/>
            </a:pPr>
            <a:r>
              <a:rPr lang="en-US" sz="2800" dirty="0"/>
              <a:t>• Pressure offloading </a:t>
            </a:r>
          </a:p>
          <a:p>
            <a:pPr marL="0" indent="0">
              <a:buNone/>
            </a:pPr>
            <a:r>
              <a:rPr lang="en-US" sz="2800" dirty="0"/>
              <a:t>• Patient education </a:t>
            </a:r>
          </a:p>
          <a:p>
            <a:pPr marL="0" indent="0">
              <a:buNone/>
            </a:pPr>
            <a:r>
              <a:rPr lang="en-US" sz="2800" dirty="0"/>
              <a:t>• Multidisciplinary management</a:t>
            </a:r>
          </a:p>
        </p:txBody>
      </p:sp>
    </p:spTree>
    <p:extLst>
      <p:ext uri="{BB962C8B-B14F-4D97-AF65-F5344CB8AC3E}">
        <p14:creationId xmlns:p14="http://schemas.microsoft.com/office/powerpoint/2010/main" val="336190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3274-7391-AA82-6F29-6ED2C32077EC}"/>
              </a:ext>
            </a:extLst>
          </p:cNvPr>
          <p:cNvSpPr>
            <a:spLocks noGrp="1"/>
          </p:cNvSpPr>
          <p:nvPr>
            <p:ph type="title"/>
          </p:nvPr>
        </p:nvSpPr>
        <p:spPr>
          <a:xfrm>
            <a:off x="838200" y="91441"/>
            <a:ext cx="10515600" cy="863599"/>
          </a:xfrm>
        </p:spPr>
        <p:txBody>
          <a:bodyPr>
            <a:normAutofit/>
          </a:bodyPr>
          <a:lstStyle/>
          <a:p>
            <a:r>
              <a:rPr lang="en-US" b="1" dirty="0">
                <a:solidFill>
                  <a:srgbClr val="FF0000"/>
                </a:solidFill>
                <a:effectLst>
                  <a:outerShdw blurRad="38100" dist="38100" dir="2700000" algn="tl">
                    <a:srgbClr val="000000">
                      <a:alpha val="43137"/>
                    </a:srgbClr>
                  </a:outerShdw>
                </a:effectLst>
                <a:latin typeface="STIXGeneral-Regular"/>
              </a:rPr>
              <a:t>Wound Debridement</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6C3B301-EC51-CCD8-CC07-BA4D2C9FF24C}"/>
              </a:ext>
            </a:extLst>
          </p:cNvPr>
          <p:cNvSpPr>
            <a:spLocks noGrp="1"/>
          </p:cNvSpPr>
          <p:nvPr>
            <p:ph idx="1"/>
          </p:nvPr>
        </p:nvSpPr>
        <p:spPr>
          <a:xfrm>
            <a:off x="838200" y="1280160"/>
            <a:ext cx="10515600" cy="4896803"/>
          </a:xfrm>
        </p:spPr>
        <p:txBody>
          <a:bodyPr>
            <a:normAutofit fontScale="92500" lnSpcReduction="10000"/>
          </a:bodyPr>
          <a:lstStyle/>
          <a:p>
            <a:pPr marL="0" indent="0" algn="just">
              <a:buNone/>
            </a:pPr>
            <a:r>
              <a:rPr lang="en-US" b="0" i="0" dirty="0">
                <a:solidFill>
                  <a:srgbClr val="000000"/>
                </a:solidFill>
                <a:effectLst/>
                <a:latin typeface="STIXGeneral-Regular"/>
              </a:rPr>
              <a:t>Removal of nonviable or infected wound tissues to provide a conducive environment for the regeneration of healthy tissue. </a:t>
            </a:r>
            <a:r>
              <a:rPr lang="en-US" b="1" dirty="0"/>
              <a:t>stimulates the edge of the wound, releases growth factors and reduces inflammation</a:t>
            </a:r>
            <a:endParaRPr lang="en-US" b="0" i="0" dirty="0">
              <a:solidFill>
                <a:srgbClr val="000000"/>
              </a:solidFill>
              <a:effectLst/>
              <a:latin typeface="STIXGeneral-Regular"/>
            </a:endParaRPr>
          </a:p>
          <a:p>
            <a:pPr algn="just">
              <a:buFont typeface="Wingdings" panose="05000000000000000000" pitchFamily="2" charset="2"/>
              <a:buChar char="q"/>
            </a:pPr>
            <a:r>
              <a:rPr lang="en-US" b="0" i="0" dirty="0">
                <a:solidFill>
                  <a:srgbClr val="000000"/>
                </a:solidFill>
                <a:effectLst/>
                <a:latin typeface="STIXGeneral-Regular"/>
              </a:rPr>
              <a:t>surgical</a:t>
            </a:r>
          </a:p>
          <a:p>
            <a:pPr algn="just">
              <a:buFont typeface="Wingdings" panose="05000000000000000000" pitchFamily="2" charset="2"/>
              <a:buChar char="q"/>
            </a:pPr>
            <a:r>
              <a:rPr lang="en-US" b="0" i="0" dirty="0">
                <a:solidFill>
                  <a:srgbClr val="000000"/>
                </a:solidFill>
                <a:effectLst/>
                <a:latin typeface="STIXGeneral-Regular"/>
              </a:rPr>
              <a:t>autolytic</a:t>
            </a:r>
          </a:p>
          <a:p>
            <a:pPr algn="just">
              <a:buFont typeface="Wingdings" panose="05000000000000000000" pitchFamily="2" charset="2"/>
              <a:buChar char="q"/>
            </a:pPr>
            <a:r>
              <a:rPr lang="en-US" b="0" i="0" dirty="0">
                <a:solidFill>
                  <a:srgbClr val="000000"/>
                </a:solidFill>
                <a:effectLst/>
                <a:latin typeface="STIXGeneral-Regular"/>
              </a:rPr>
              <a:t> biological techniques</a:t>
            </a:r>
          </a:p>
          <a:p>
            <a:pPr marL="0" indent="0" algn="just">
              <a:buNone/>
            </a:pPr>
            <a:r>
              <a:rPr lang="en-US" sz="3200" b="0" i="0" dirty="0">
                <a:solidFill>
                  <a:srgbClr val="000000"/>
                </a:solidFill>
                <a:effectLst/>
                <a:latin typeface="STIXGeneral-Regular"/>
              </a:rPr>
              <a:t>choice of the debridement method:</a:t>
            </a:r>
          </a:p>
          <a:p>
            <a:pPr algn="just">
              <a:buFont typeface="Wingdings" panose="05000000000000000000" pitchFamily="2" charset="2"/>
              <a:buChar char="v"/>
            </a:pPr>
            <a:r>
              <a:rPr lang="en-US" sz="3200" dirty="0">
                <a:solidFill>
                  <a:srgbClr val="000000"/>
                </a:solidFill>
                <a:latin typeface="STIXGeneral-Regular"/>
              </a:rPr>
              <a:t>available expertise</a:t>
            </a:r>
          </a:p>
          <a:p>
            <a:pPr algn="just">
              <a:buFont typeface="Wingdings" panose="05000000000000000000" pitchFamily="2" charset="2"/>
              <a:buChar char="v"/>
            </a:pPr>
            <a:r>
              <a:rPr lang="en-US" sz="3200" dirty="0">
                <a:solidFill>
                  <a:srgbClr val="000000"/>
                </a:solidFill>
                <a:latin typeface="STIXGeneral-Regular"/>
              </a:rPr>
              <a:t> clinical context</a:t>
            </a:r>
          </a:p>
          <a:p>
            <a:pPr algn="just">
              <a:buFont typeface="Wingdings" panose="05000000000000000000" pitchFamily="2" charset="2"/>
              <a:buChar char="v"/>
            </a:pPr>
            <a:r>
              <a:rPr lang="en-US" sz="3200" dirty="0">
                <a:solidFill>
                  <a:srgbClr val="000000"/>
                </a:solidFill>
                <a:latin typeface="STIXGeneral-Regular"/>
              </a:rPr>
              <a:t> procedural cost</a:t>
            </a:r>
          </a:p>
          <a:p>
            <a:pPr algn="just">
              <a:buFont typeface="Wingdings" panose="05000000000000000000" pitchFamily="2" charset="2"/>
              <a:buChar char="v"/>
            </a:pPr>
            <a:r>
              <a:rPr lang="en-US" sz="3200" dirty="0">
                <a:solidFill>
                  <a:srgbClr val="000000"/>
                </a:solidFill>
                <a:latin typeface="STIXGeneral-Regular"/>
              </a:rPr>
              <a:t>patient choice</a:t>
            </a:r>
            <a:endParaRPr lang="en-US" dirty="0"/>
          </a:p>
        </p:txBody>
      </p:sp>
    </p:spTree>
    <p:extLst>
      <p:ext uri="{BB962C8B-B14F-4D97-AF65-F5344CB8AC3E}">
        <p14:creationId xmlns:p14="http://schemas.microsoft.com/office/powerpoint/2010/main" val="149683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83A5-DCE1-F304-0FDC-B2BCC65F9283}"/>
              </a:ext>
            </a:extLst>
          </p:cNvPr>
          <p:cNvSpPr>
            <a:spLocks noGrp="1"/>
          </p:cNvSpPr>
          <p:nvPr>
            <p:ph type="title"/>
          </p:nvPr>
        </p:nvSpPr>
        <p:spPr/>
        <p:txBody>
          <a:bodyPr/>
          <a:lstStyle/>
          <a:p>
            <a:r>
              <a:rPr lang="en-US" b="1" i="0" dirty="0">
                <a:solidFill>
                  <a:srgbClr val="FF0000"/>
                </a:solidFill>
                <a:effectLst>
                  <a:outerShdw blurRad="38100" dist="38100" dir="2700000" algn="tl">
                    <a:srgbClr val="000000">
                      <a:alpha val="43137"/>
                    </a:srgbClr>
                  </a:outerShdw>
                </a:effectLst>
                <a:latin typeface="STIXGeneral-Regular"/>
              </a:rPr>
              <a:t> Multidisciplinary Approach</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04B59228-E61F-54FE-8B9A-CD92A4733AB3}"/>
              </a:ext>
            </a:extLst>
          </p:cNvPr>
          <p:cNvSpPr>
            <a:spLocks noGrp="1"/>
          </p:cNvSpPr>
          <p:nvPr>
            <p:ph idx="1"/>
          </p:nvPr>
        </p:nvSpPr>
        <p:spPr>
          <a:xfrm>
            <a:off x="838200" y="1825625"/>
            <a:ext cx="10515600" cy="2726055"/>
          </a:xfrm>
        </p:spPr>
        <p:txBody>
          <a:bodyPr>
            <a:normAutofit/>
          </a:bodyPr>
          <a:lstStyle/>
          <a:p>
            <a:pPr marL="0" indent="0">
              <a:buNone/>
            </a:pPr>
            <a:r>
              <a:rPr lang="en-US" sz="3600" b="0" i="0" dirty="0">
                <a:solidFill>
                  <a:srgbClr val="000000"/>
                </a:solidFill>
                <a:effectLst/>
                <a:latin typeface="STIXGeneral-Regular"/>
              </a:rPr>
              <a:t>Specialized unit in most cases, is composed of a diabetologist, endocrinologist, orthopedist, vascular surgeon, physiotherapist, nutritionist, psychologist, and adequate nurses specialized in DM</a:t>
            </a:r>
            <a:endParaRPr lang="en-US" sz="3600" dirty="0"/>
          </a:p>
        </p:txBody>
      </p:sp>
    </p:spTree>
    <p:extLst>
      <p:ext uri="{BB962C8B-B14F-4D97-AF65-F5344CB8AC3E}">
        <p14:creationId xmlns:p14="http://schemas.microsoft.com/office/powerpoint/2010/main" val="317549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2640" y="365125"/>
            <a:ext cx="10551160" cy="1325563"/>
          </a:xfrm>
        </p:spPr>
        <p:txBody>
          <a:bodyPr/>
          <a:lstStyle/>
          <a:p>
            <a:r>
              <a:rPr lang="en-US" b="1" dirty="0">
                <a:solidFill>
                  <a:srgbClr val="FF0000"/>
                </a:solidFill>
                <a:effectLst>
                  <a:outerShdw blurRad="38100" dist="38100" dir="2700000" algn="tl">
                    <a:srgbClr val="000000">
                      <a:alpha val="43137"/>
                    </a:srgbClr>
                  </a:outerShdw>
                </a:effectLst>
              </a:rPr>
              <a:t>Epidemiology</a:t>
            </a:r>
            <a:br>
              <a:rPr lang="en-US" dirty="0"/>
            </a:br>
            <a:endParaRPr lang="en-US" dirty="0"/>
          </a:p>
        </p:txBody>
      </p:sp>
      <p:sp>
        <p:nvSpPr>
          <p:cNvPr id="6" name="Content Placeholder 5"/>
          <p:cNvSpPr>
            <a:spLocks noGrp="1"/>
          </p:cNvSpPr>
          <p:nvPr>
            <p:ph idx="1"/>
          </p:nvPr>
        </p:nvSpPr>
        <p:spPr>
          <a:xfrm>
            <a:off x="677334" y="1764407"/>
            <a:ext cx="9208346" cy="4276956"/>
          </a:xfrm>
        </p:spPr>
        <p:txBody>
          <a:bodyPr>
            <a:noAutofit/>
          </a:bodyPr>
          <a:lstStyle/>
          <a:p>
            <a:pPr marL="0" indent="0">
              <a:buNone/>
            </a:pPr>
            <a:r>
              <a:rPr lang="en-US" sz="3600" dirty="0"/>
              <a:t>A diabetic foot ulcer will occur in </a:t>
            </a:r>
            <a:r>
              <a:rPr lang="en-US" sz="3600" dirty="0">
                <a:solidFill>
                  <a:srgbClr val="FF0000"/>
                </a:solidFill>
              </a:rPr>
              <a:t>15</a:t>
            </a:r>
            <a:r>
              <a:rPr lang="en-US" sz="3600" dirty="0">
                <a:solidFill>
                  <a:srgbClr val="C00000"/>
                </a:solidFill>
              </a:rPr>
              <a:t> </a:t>
            </a:r>
            <a:r>
              <a:rPr lang="en-US" sz="3600" dirty="0"/>
              <a:t>to </a:t>
            </a:r>
            <a:r>
              <a:rPr lang="en-US" sz="3600" dirty="0">
                <a:solidFill>
                  <a:srgbClr val="FF0000"/>
                </a:solidFill>
              </a:rPr>
              <a:t>25%</a:t>
            </a:r>
            <a:r>
              <a:rPr lang="en-US" sz="3600" dirty="0">
                <a:solidFill>
                  <a:srgbClr val="C00000"/>
                </a:solidFill>
              </a:rPr>
              <a:t> </a:t>
            </a:r>
            <a:r>
              <a:rPr lang="en-US" sz="3600" dirty="0"/>
              <a:t>of persons with diabetes mellitus throughout the course of their lives. The frequency of diabetic foot ulcers is certain to rise as the number of people newly diagnosed with diabetes rises each year.</a:t>
            </a:r>
          </a:p>
        </p:txBody>
      </p:sp>
    </p:spTree>
    <p:extLst>
      <p:ext uri="{BB962C8B-B14F-4D97-AF65-F5344CB8AC3E}">
        <p14:creationId xmlns:p14="http://schemas.microsoft.com/office/powerpoint/2010/main" val="2757614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3BAB-7650-3A1E-1B4D-67E453654348}"/>
              </a:ext>
            </a:extLst>
          </p:cNvPr>
          <p:cNvSpPr>
            <a:spLocks noGrp="1"/>
          </p:cNvSpPr>
          <p:nvPr>
            <p:ph type="title"/>
          </p:nvPr>
        </p:nvSpPr>
        <p:spPr>
          <a:xfrm>
            <a:off x="294640" y="111760"/>
            <a:ext cx="11059160" cy="1158239"/>
          </a:xfrm>
        </p:spPr>
        <p:txBody>
          <a:bodyPr>
            <a:normAutofit fontScale="90000"/>
          </a:bodyPr>
          <a:lstStyle/>
          <a:p>
            <a:r>
              <a:rPr lang="en-US" i="0" dirty="0">
                <a:solidFill>
                  <a:srgbClr val="FF0000"/>
                </a:solidFill>
                <a:effectLst>
                  <a:outerShdw blurRad="38100" dist="38100" dir="2700000" algn="tl">
                    <a:srgbClr val="000000">
                      <a:alpha val="43137"/>
                    </a:srgbClr>
                  </a:outerShdw>
                </a:effectLst>
                <a:latin typeface="IBM Plex Sans" panose="020F0502020204030204" pitchFamily="34" charset="0"/>
              </a:rPr>
              <a:t> Established Therapies for Diabetic Foot Ulcers</a:t>
            </a:r>
            <a:br>
              <a:rPr lang="en-US" b="1" i="0" dirty="0">
                <a:solidFill>
                  <a:srgbClr val="000000"/>
                </a:solidFill>
                <a:effectLst/>
                <a:latin typeface="IBM Plex Sans" panose="020F0502020204030204" pitchFamily="34" charset="0"/>
              </a:rPr>
            </a:br>
            <a:endParaRPr lang="en-US" dirty="0"/>
          </a:p>
        </p:txBody>
      </p:sp>
      <p:sp>
        <p:nvSpPr>
          <p:cNvPr id="3" name="Content Placeholder 2">
            <a:extLst>
              <a:ext uri="{FF2B5EF4-FFF2-40B4-BE49-F238E27FC236}">
                <a16:creationId xmlns:a16="http://schemas.microsoft.com/office/drawing/2014/main" id="{F5FB5D1B-4597-9154-E68E-4234CD8686B8}"/>
              </a:ext>
            </a:extLst>
          </p:cNvPr>
          <p:cNvSpPr>
            <a:spLocks noGrp="1"/>
          </p:cNvSpPr>
          <p:nvPr>
            <p:ph idx="1"/>
          </p:nvPr>
        </p:nvSpPr>
        <p:spPr>
          <a:xfrm>
            <a:off x="375920" y="904240"/>
            <a:ext cx="10977880" cy="5618480"/>
          </a:xfrm>
        </p:spPr>
        <p:txBody>
          <a:bodyPr>
            <a:normAutofit/>
          </a:bodyPr>
          <a:lstStyle/>
          <a:p>
            <a:pPr marL="0" indent="0">
              <a:buNone/>
            </a:pPr>
            <a:r>
              <a:rPr lang="en-US" sz="3000" b="1" i="0" dirty="0">
                <a:solidFill>
                  <a:srgbClr val="0070C0"/>
                </a:solidFill>
                <a:effectLst/>
                <a:latin typeface="STIXGeneral-Regular"/>
              </a:rPr>
              <a:t>Wound Dressing</a:t>
            </a:r>
          </a:p>
          <a:p>
            <a:pPr marL="0" indent="0">
              <a:buNone/>
            </a:pPr>
            <a:r>
              <a:rPr lang="en-US" b="0" i="0" dirty="0">
                <a:solidFill>
                  <a:srgbClr val="000000"/>
                </a:solidFill>
                <a:effectLst/>
                <a:latin typeface="STIXGeneral-Regular"/>
              </a:rPr>
              <a:t>no single wound-dressing product achieves the physiological needs for proper healing of DFU . The gold standard for the treatment of diabetic foot ulcers comprises </a:t>
            </a:r>
            <a:r>
              <a:rPr lang="en-US" b="0" i="0" dirty="0">
                <a:solidFill>
                  <a:srgbClr val="000000"/>
                </a:solidFill>
                <a:effectLst>
                  <a:outerShdw blurRad="38100" dist="38100" dir="2700000" algn="tl">
                    <a:srgbClr val="000000">
                      <a:alpha val="43137"/>
                    </a:srgbClr>
                  </a:outerShdw>
                </a:effectLst>
                <a:latin typeface="STIXGeneral-Regular"/>
              </a:rPr>
              <a:t>wound debridement</a:t>
            </a:r>
            <a:r>
              <a:rPr lang="en-US" b="0" i="0" dirty="0">
                <a:solidFill>
                  <a:srgbClr val="000000"/>
                </a:solidFill>
                <a:effectLst/>
                <a:latin typeface="STIXGeneral-Regular"/>
              </a:rPr>
              <a:t>, </a:t>
            </a:r>
            <a:r>
              <a:rPr lang="en-US" b="0" i="0" dirty="0">
                <a:solidFill>
                  <a:srgbClr val="000000"/>
                </a:solidFill>
                <a:effectLst>
                  <a:outerShdw blurRad="38100" dist="38100" dir="2700000" algn="tl">
                    <a:srgbClr val="000000">
                      <a:alpha val="43137"/>
                    </a:srgbClr>
                  </a:outerShdw>
                </a:effectLst>
                <a:latin typeface="STIXGeneral-Regular"/>
              </a:rPr>
              <a:t>control of infection</a:t>
            </a:r>
            <a:r>
              <a:rPr lang="en-US" b="0" i="0" dirty="0">
                <a:solidFill>
                  <a:srgbClr val="000000"/>
                </a:solidFill>
                <a:effectLst/>
                <a:latin typeface="STIXGeneral-Regular"/>
              </a:rPr>
              <a:t>, </a:t>
            </a:r>
            <a:r>
              <a:rPr lang="en-US" b="0" i="0" dirty="0">
                <a:solidFill>
                  <a:srgbClr val="000000"/>
                </a:solidFill>
                <a:effectLst>
                  <a:outerShdw blurRad="38100" dist="38100" dir="2700000" algn="tl">
                    <a:srgbClr val="000000">
                      <a:alpha val="43137"/>
                    </a:srgbClr>
                  </a:outerShdw>
                </a:effectLst>
                <a:latin typeface="STIXGeneral-Regular"/>
              </a:rPr>
              <a:t>revascularization</a:t>
            </a:r>
            <a:r>
              <a:rPr lang="en-US" b="0" i="0" dirty="0">
                <a:solidFill>
                  <a:srgbClr val="000000"/>
                </a:solidFill>
                <a:effectLst/>
                <a:latin typeface="STIXGeneral-Regular"/>
              </a:rPr>
              <a:t> where indicated, and ulcer </a:t>
            </a:r>
            <a:r>
              <a:rPr lang="en-US" b="0" i="0" dirty="0">
                <a:solidFill>
                  <a:srgbClr val="000000"/>
                </a:solidFill>
                <a:effectLst>
                  <a:outerShdw blurRad="38100" dist="38100" dir="2700000" algn="tl">
                    <a:srgbClr val="000000">
                      <a:alpha val="43137"/>
                    </a:srgbClr>
                  </a:outerShdw>
                </a:effectLst>
                <a:latin typeface="STIXGeneral-Regular"/>
              </a:rPr>
              <a:t>off-loading</a:t>
            </a:r>
            <a:r>
              <a:rPr lang="en-US" b="0" i="0" dirty="0">
                <a:solidFill>
                  <a:srgbClr val="000000"/>
                </a:solidFill>
                <a:effectLst/>
                <a:latin typeface="STIXGeneral-Regular"/>
              </a:rPr>
              <a:t>.</a:t>
            </a:r>
          </a:p>
          <a:p>
            <a:pPr marL="0" indent="0">
              <a:buNone/>
            </a:pPr>
            <a:r>
              <a:rPr lang="en-US" b="0" i="0" dirty="0">
                <a:solidFill>
                  <a:srgbClr val="000000"/>
                </a:solidFill>
                <a:effectLst/>
                <a:latin typeface="STIXGeneral-Regular"/>
              </a:rPr>
              <a:t>  The “</a:t>
            </a:r>
            <a:r>
              <a:rPr lang="en-US" b="0" i="0" dirty="0">
                <a:solidFill>
                  <a:srgbClr val="FF0000"/>
                </a:solidFill>
                <a:effectLst/>
                <a:latin typeface="STIXGeneral-Regular"/>
              </a:rPr>
              <a:t>sharp method</a:t>
            </a:r>
            <a:r>
              <a:rPr lang="en-US" b="0" i="0" dirty="0">
                <a:solidFill>
                  <a:srgbClr val="000000"/>
                </a:solidFill>
                <a:effectLst/>
                <a:latin typeface="STIXGeneral-Regular"/>
              </a:rPr>
              <a:t>” of debridement is distinctly one of the gold standards in aiding wound healing, notably favoring the healing process of wounds, including diabetic foot ulcers. Regular food examination, patient education, simple hygiene practices, the provision of appropriate footwear, and the prompt treatment of minor injuries can reduce the occurrence of ulcers by 50% and eliminate the need for major limb amputation in nonischemic limbs. </a:t>
            </a:r>
            <a:endParaRPr lang="en-US" dirty="0"/>
          </a:p>
        </p:txBody>
      </p:sp>
    </p:spTree>
    <p:extLst>
      <p:ext uri="{BB962C8B-B14F-4D97-AF65-F5344CB8AC3E}">
        <p14:creationId xmlns:p14="http://schemas.microsoft.com/office/powerpoint/2010/main" val="3088750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D44E-5504-FE47-D136-0EFAD0269578}"/>
              </a:ext>
            </a:extLst>
          </p:cNvPr>
          <p:cNvSpPr>
            <a:spLocks noGrp="1"/>
          </p:cNvSpPr>
          <p:nvPr>
            <p:ph type="title"/>
          </p:nvPr>
        </p:nvSpPr>
        <p:spPr>
          <a:xfrm>
            <a:off x="838200" y="274320"/>
            <a:ext cx="10515600" cy="396240"/>
          </a:xfrm>
        </p:spPr>
        <p:txBody>
          <a:bodyPr>
            <a:normAutofit fontScale="90000"/>
          </a:bodyPr>
          <a:lstStyle/>
          <a:p>
            <a:r>
              <a:rPr lang="en-US" sz="4000" b="1" i="0" dirty="0">
                <a:solidFill>
                  <a:srgbClr val="FF0000"/>
                </a:solidFill>
                <a:effectLst>
                  <a:outerShdw blurRad="38100" dist="38100" dir="2700000" algn="tl">
                    <a:srgbClr val="000000">
                      <a:alpha val="43137"/>
                    </a:srgbClr>
                  </a:outerShdw>
                </a:effectLst>
                <a:latin typeface="STIXGeneral-Regular"/>
              </a:rPr>
              <a:t>Negative Pressure Wound Therapy</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8E68C20C-27C8-29E3-8F1A-2BB7C8666341}"/>
              </a:ext>
            </a:extLst>
          </p:cNvPr>
          <p:cNvSpPr>
            <a:spLocks noGrp="1"/>
          </p:cNvSpPr>
          <p:nvPr>
            <p:ph idx="1"/>
          </p:nvPr>
        </p:nvSpPr>
        <p:spPr>
          <a:xfrm>
            <a:off x="838200" y="518160"/>
            <a:ext cx="10515600" cy="6339839"/>
          </a:xfrm>
        </p:spPr>
        <p:txBody>
          <a:bodyPr>
            <a:normAutofit/>
          </a:bodyPr>
          <a:lstStyle/>
          <a:p>
            <a:pPr marL="0" indent="0">
              <a:buNone/>
            </a:pPr>
            <a:r>
              <a:rPr lang="en-US" b="0" i="0" dirty="0">
                <a:solidFill>
                  <a:srgbClr val="000000"/>
                </a:solidFill>
                <a:effectLst/>
                <a:latin typeface="STIXGeneral-Regular"/>
              </a:rPr>
              <a:t>It involves the use of a wound dressing fitted with a vacuum machine, which is adjusted accordingly to automatically suction tissue fluids into a canister. The tissue fluids contain bioactive substances such as inflammatory cytokines and proteases, both of which contribute to wound healing negatively. In addition, if left untouched, suctioned tissue fluids or exudates provide a fertile ground for the growth of infectious pathogens, thus posing a danger for the development of sepsis. The use of negative pressure wound therapy is believed to </a:t>
            </a:r>
            <a:r>
              <a:rPr lang="en-US" b="0" i="0" dirty="0">
                <a:solidFill>
                  <a:srgbClr val="FF0000"/>
                </a:solidFill>
                <a:effectLst/>
                <a:latin typeface="STIXGeneral-Regular"/>
              </a:rPr>
              <a:t>reduce the frequency of wound dressing </a:t>
            </a:r>
            <a:r>
              <a:rPr lang="en-US" b="0" i="0" dirty="0">
                <a:solidFill>
                  <a:srgbClr val="000000"/>
                </a:solidFill>
                <a:effectLst/>
                <a:latin typeface="STIXGeneral-Regular"/>
              </a:rPr>
              <a:t>and, consequently, prevent unnecessary exposure to the environment.</a:t>
            </a:r>
          </a:p>
          <a:p>
            <a:pPr marL="0" indent="0">
              <a:buNone/>
            </a:pPr>
            <a:r>
              <a:rPr lang="en-US" b="0" i="0" dirty="0">
                <a:solidFill>
                  <a:srgbClr val="0221BE"/>
                </a:solidFill>
                <a:effectLst>
                  <a:outerShdw blurRad="38100" dist="38100" dir="2700000" algn="tl">
                    <a:srgbClr val="000000">
                      <a:alpha val="43137"/>
                    </a:srgbClr>
                  </a:outerShdw>
                </a:effectLst>
                <a:latin typeface="GillSans-Light"/>
              </a:rPr>
              <a:t>Do not use Negative Pressure Wound Therapy as an adjunct therapy to standard of care for the healing of non-surgically related diabetes foot ulcers</a:t>
            </a:r>
            <a:r>
              <a:rPr lang="en-US" dirty="0">
                <a:solidFill>
                  <a:srgbClr val="0221BE"/>
                </a:solidFill>
                <a:effectLst>
                  <a:outerShdw blurRad="38100" dist="38100" dir="2700000" algn="tl">
                    <a:srgbClr val="000000">
                      <a:alpha val="43137"/>
                    </a:srgbClr>
                  </a:outerShdw>
                </a:effectLst>
              </a:rPr>
              <a:t> </a:t>
            </a:r>
            <a:br>
              <a:rPr lang="en-US" dirty="0"/>
            </a:br>
            <a:endParaRPr lang="en-US" dirty="0"/>
          </a:p>
        </p:txBody>
      </p:sp>
    </p:spTree>
    <p:extLst>
      <p:ext uri="{BB962C8B-B14F-4D97-AF65-F5344CB8AC3E}">
        <p14:creationId xmlns:p14="http://schemas.microsoft.com/office/powerpoint/2010/main" val="206953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B8B7-2ADD-90DE-8674-DF929F996EB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2C2C58-99FD-AD7A-8C5C-B675D3DC7A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320" y="579120"/>
            <a:ext cx="7213600" cy="5730240"/>
          </a:xfrm>
        </p:spPr>
      </p:pic>
    </p:spTree>
    <p:extLst>
      <p:ext uri="{BB962C8B-B14F-4D97-AF65-F5344CB8AC3E}">
        <p14:creationId xmlns:p14="http://schemas.microsoft.com/office/powerpoint/2010/main" val="46116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CBB3-B135-D202-FC0D-CFA1BAA8CF1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A548BD0-C065-E047-9702-2E92A3B8ACA3}"/>
              </a:ext>
            </a:extLst>
          </p:cNvPr>
          <p:cNvPicPr>
            <a:picLocks noGrp="1" noChangeAspect="1"/>
          </p:cNvPicPr>
          <p:nvPr>
            <p:ph idx="1"/>
          </p:nvPr>
        </p:nvPicPr>
        <p:blipFill>
          <a:blip r:embed="rId2"/>
          <a:stretch>
            <a:fillRect/>
          </a:stretch>
        </p:blipFill>
        <p:spPr>
          <a:xfrm>
            <a:off x="1778000" y="1818640"/>
            <a:ext cx="8117840" cy="4297680"/>
          </a:xfrm>
          <a:prstGeom prst="rect">
            <a:avLst/>
          </a:prstGeom>
        </p:spPr>
      </p:pic>
    </p:spTree>
    <p:extLst>
      <p:ext uri="{BB962C8B-B14F-4D97-AF65-F5344CB8AC3E}">
        <p14:creationId xmlns:p14="http://schemas.microsoft.com/office/powerpoint/2010/main" val="1069695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0A77-4404-EEA5-40CE-BB8B9935E98C}"/>
              </a:ext>
            </a:extLst>
          </p:cNvPr>
          <p:cNvSpPr>
            <a:spLocks noGrp="1"/>
          </p:cNvSpPr>
          <p:nvPr>
            <p:ph type="title"/>
          </p:nvPr>
        </p:nvSpPr>
        <p:spPr>
          <a:xfrm>
            <a:off x="838200" y="365125"/>
            <a:ext cx="10515600" cy="701675"/>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STIXGeneral-Regular"/>
              </a:rPr>
              <a:t>Hyperbaric Oxygen Therapy</a:t>
            </a:r>
            <a:br>
              <a:rPr lang="en-US" b="1" dirty="0">
                <a:solidFill>
                  <a:srgbClr val="FF0000"/>
                </a:solidFill>
                <a:effectLst>
                  <a:outerShdw blurRad="38100" dist="38100" dir="2700000" algn="tl">
                    <a:srgbClr val="000000">
                      <a:alpha val="43137"/>
                    </a:srgbClr>
                  </a:outerShdw>
                </a:effectLst>
                <a:latin typeface="STIXGeneral-Regular"/>
              </a:rPr>
            </a:b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5B29F43-3189-8C88-70D4-0803F84A1D17}"/>
              </a:ext>
            </a:extLst>
          </p:cNvPr>
          <p:cNvSpPr>
            <a:spLocks noGrp="1"/>
          </p:cNvSpPr>
          <p:nvPr>
            <p:ph idx="1"/>
          </p:nvPr>
        </p:nvSpPr>
        <p:spPr>
          <a:xfrm>
            <a:off x="838200" y="1320800"/>
            <a:ext cx="10515600" cy="5172075"/>
          </a:xfrm>
        </p:spPr>
        <p:txBody>
          <a:bodyPr>
            <a:normAutofit lnSpcReduction="10000"/>
          </a:bodyPr>
          <a:lstStyle/>
          <a:p>
            <a:pPr marL="0" indent="0" algn="just">
              <a:buNone/>
            </a:pPr>
            <a:r>
              <a:rPr lang="en-US" b="0" i="0" dirty="0">
                <a:solidFill>
                  <a:srgbClr val="000000"/>
                </a:solidFill>
                <a:effectLst/>
                <a:latin typeface="STIXGeneral-Regular"/>
              </a:rPr>
              <a:t>In a lesion of DFU, infection promotes local hypoxia, which promotes the growth of anaerobic pathogens, impairs local tissue perfusion, and consequently triggers cell death and necrosis. The use of hyperbaric oxygen therapy (HBOT) is believed to </a:t>
            </a:r>
            <a:r>
              <a:rPr lang="en-US" b="0" i="0" dirty="0">
                <a:solidFill>
                  <a:srgbClr val="FF0000"/>
                </a:solidFill>
                <a:effectLst/>
                <a:latin typeface="STIXGeneral-Regular"/>
              </a:rPr>
              <a:t>improve local tissue perfusion</a:t>
            </a:r>
            <a:r>
              <a:rPr lang="en-US" b="0" i="0" dirty="0">
                <a:solidFill>
                  <a:srgbClr val="000000"/>
                </a:solidFill>
                <a:effectLst/>
                <a:latin typeface="STIXGeneral-Regular"/>
              </a:rPr>
              <a:t>, and the improved perfusion stimulates the production of growth factors, collagen synthesis, and neovascularization, therefore, accelerating wound healing .In addition, HBOT retains a bactericidal effect against anaerobic pathogens, therefore, reducing the indiscriminate use of antibacterial drugs</a:t>
            </a:r>
          </a:p>
          <a:p>
            <a:pPr marL="0" indent="0">
              <a:buNone/>
            </a:pPr>
            <a:r>
              <a:rPr lang="en-US" sz="3200" b="0" i="0" dirty="0">
                <a:solidFill>
                  <a:srgbClr val="0221BE"/>
                </a:solidFill>
                <a:effectLst/>
                <a:latin typeface="GillSans-Light"/>
              </a:rPr>
              <a:t>Consider the use of hyperbaric oxygen as an adjunct therapy in </a:t>
            </a:r>
            <a:r>
              <a:rPr lang="en-US" sz="3200" b="1" i="0" dirty="0">
                <a:solidFill>
                  <a:srgbClr val="0221BE"/>
                </a:solidFill>
                <a:effectLst>
                  <a:outerShdw blurRad="38100" dist="38100" dir="2700000" algn="tl">
                    <a:srgbClr val="000000">
                      <a:alpha val="43137"/>
                    </a:srgbClr>
                  </a:outerShdw>
                </a:effectLst>
                <a:latin typeface="GillSans-Light"/>
              </a:rPr>
              <a:t>neuro-ischemic</a:t>
            </a:r>
            <a:r>
              <a:rPr lang="en-US" sz="3200" b="0" i="0" dirty="0">
                <a:solidFill>
                  <a:srgbClr val="0221BE"/>
                </a:solidFill>
                <a:effectLst/>
                <a:latin typeface="GillSans-Light"/>
              </a:rPr>
              <a:t> or </a:t>
            </a:r>
            <a:r>
              <a:rPr lang="en-US" sz="3200" b="1" i="0" dirty="0">
                <a:solidFill>
                  <a:srgbClr val="0221BE"/>
                </a:solidFill>
                <a:effectLst>
                  <a:outerShdw blurRad="38100" dist="38100" dir="2700000" algn="tl">
                    <a:srgbClr val="000000">
                      <a:alpha val="43137"/>
                    </a:srgbClr>
                  </a:outerShdw>
                </a:effectLst>
                <a:latin typeface="GillSans-Light"/>
              </a:rPr>
              <a:t>ischemic</a:t>
            </a:r>
            <a:r>
              <a:rPr lang="en-US" sz="3200" b="0" i="0" dirty="0">
                <a:solidFill>
                  <a:srgbClr val="0221BE"/>
                </a:solidFill>
                <a:effectLst/>
                <a:latin typeface="GillSans-Light"/>
              </a:rPr>
              <a:t> diabetes-related foot ulcers where standard of care alone has failed and where resources already exist to support this intervention</a:t>
            </a:r>
            <a:r>
              <a:rPr lang="en-US" sz="2200" b="0" i="0" dirty="0">
                <a:solidFill>
                  <a:srgbClr val="0221BE"/>
                </a:solidFill>
                <a:effectLst/>
                <a:latin typeface="GillSans-Light"/>
              </a:rPr>
              <a:t>. </a:t>
            </a:r>
            <a:br>
              <a:rPr lang="en-US" sz="2200" dirty="0"/>
            </a:br>
            <a:endParaRPr lang="en-US" sz="2200" b="0" i="0" dirty="0">
              <a:solidFill>
                <a:srgbClr val="000000"/>
              </a:solidFill>
              <a:effectLst/>
              <a:latin typeface="STIXGeneral-Regular"/>
            </a:endParaRPr>
          </a:p>
          <a:p>
            <a:endParaRPr lang="en-US" dirty="0"/>
          </a:p>
        </p:txBody>
      </p:sp>
    </p:spTree>
    <p:extLst>
      <p:ext uri="{BB962C8B-B14F-4D97-AF65-F5344CB8AC3E}">
        <p14:creationId xmlns:p14="http://schemas.microsoft.com/office/powerpoint/2010/main" val="3999113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E691-7B5E-B898-7E16-1D17C242285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CA91115-B2EE-8A60-A354-21E80B467F9D}"/>
              </a:ext>
            </a:extLst>
          </p:cNvPr>
          <p:cNvPicPr>
            <a:picLocks noGrp="1" noChangeAspect="1"/>
          </p:cNvPicPr>
          <p:nvPr>
            <p:ph idx="1"/>
          </p:nvPr>
        </p:nvPicPr>
        <p:blipFill>
          <a:blip r:embed="rId2"/>
          <a:stretch>
            <a:fillRect/>
          </a:stretch>
        </p:blipFill>
        <p:spPr>
          <a:xfrm>
            <a:off x="1188720" y="507999"/>
            <a:ext cx="9702800" cy="5984875"/>
          </a:xfrm>
          <a:prstGeom prst="rect">
            <a:avLst/>
          </a:prstGeom>
        </p:spPr>
      </p:pic>
    </p:spTree>
    <p:extLst>
      <p:ext uri="{BB962C8B-B14F-4D97-AF65-F5344CB8AC3E}">
        <p14:creationId xmlns:p14="http://schemas.microsoft.com/office/powerpoint/2010/main" val="3926611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8427-9773-1AB8-6BD9-C4965565E80A}"/>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TIXGeneral-Regular"/>
              </a:rPr>
              <a:t>Off-Loading</a:t>
            </a:r>
            <a:br>
              <a:rPr lang="en-US" b="1" dirty="0">
                <a:solidFill>
                  <a:srgbClr val="FF0000"/>
                </a:solidFill>
                <a:latin typeface="STIXGeneral-Regular"/>
              </a:rPr>
            </a:br>
            <a:endParaRPr lang="en-US" dirty="0"/>
          </a:p>
        </p:txBody>
      </p:sp>
      <p:sp>
        <p:nvSpPr>
          <p:cNvPr id="3" name="Content Placeholder 2">
            <a:extLst>
              <a:ext uri="{FF2B5EF4-FFF2-40B4-BE49-F238E27FC236}">
                <a16:creationId xmlns:a16="http://schemas.microsoft.com/office/drawing/2014/main" id="{3474143E-F658-5A47-B57E-E07FD4DD16A8}"/>
              </a:ext>
            </a:extLst>
          </p:cNvPr>
          <p:cNvSpPr>
            <a:spLocks noGrp="1"/>
          </p:cNvSpPr>
          <p:nvPr>
            <p:ph idx="1"/>
          </p:nvPr>
        </p:nvSpPr>
        <p:spPr/>
        <p:txBody>
          <a:bodyPr/>
          <a:lstStyle/>
          <a:p>
            <a:pPr marL="0" indent="0">
              <a:buNone/>
            </a:pPr>
            <a:r>
              <a:rPr lang="en-US" b="0" i="0" dirty="0">
                <a:solidFill>
                  <a:srgbClr val="000000"/>
                </a:solidFill>
                <a:effectLst/>
                <a:latin typeface="STIXGeneral-Regular"/>
              </a:rPr>
              <a:t>The basic principle of off-loading depends on reducing excessive pressure that is prone to compromise the regenerating </a:t>
            </a:r>
            <a:r>
              <a:rPr lang="en-US" b="0" i="0" dirty="0" err="1">
                <a:solidFill>
                  <a:srgbClr val="000000"/>
                </a:solidFill>
                <a:effectLst/>
                <a:latin typeface="STIXGeneral-Regular"/>
              </a:rPr>
              <a:t>tissue.Increased</a:t>
            </a:r>
            <a:r>
              <a:rPr lang="en-US" b="0" i="0" dirty="0">
                <a:solidFill>
                  <a:srgbClr val="000000"/>
                </a:solidFill>
                <a:effectLst/>
                <a:latin typeface="STIXGeneral-Regular"/>
              </a:rPr>
              <a:t> plantar foot pressure is one of several key factors that lead to diabetic foot ulcers. Off-loading has an important role in promoting wound healing and preventing foot ulceration in diabetes .Based on research evidence, Total Contact Casting bracing (TCC) has been considered the gold standard interventional approach for DFU off-loading.</a:t>
            </a:r>
            <a:endParaRPr lang="en-US" dirty="0"/>
          </a:p>
        </p:txBody>
      </p:sp>
    </p:spTree>
    <p:extLst>
      <p:ext uri="{BB962C8B-B14F-4D97-AF65-F5344CB8AC3E}">
        <p14:creationId xmlns:p14="http://schemas.microsoft.com/office/powerpoint/2010/main" val="302224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15A2-C1F5-127F-9CFC-2355A04BB7C7}"/>
              </a:ext>
            </a:extLst>
          </p:cNvPr>
          <p:cNvSpPr>
            <a:spLocks noGrp="1"/>
          </p:cNvSpPr>
          <p:nvPr>
            <p:ph type="title"/>
          </p:nvPr>
        </p:nvSpPr>
        <p:spPr>
          <a:xfrm>
            <a:off x="838200" y="365125"/>
            <a:ext cx="10515600" cy="782955"/>
          </a:xfrm>
        </p:spPr>
        <p:txBody>
          <a:bodyPr>
            <a:normAutofit/>
          </a:bodyPr>
          <a:lstStyle/>
          <a:p>
            <a:r>
              <a:rPr lang="en-US" sz="3200" b="1" dirty="0">
                <a:solidFill>
                  <a:srgbClr val="FF0000"/>
                </a:solidFill>
                <a:effectLst>
                  <a:outerShdw blurRad="38100" dist="38100" dir="2700000" algn="tl">
                    <a:srgbClr val="000000">
                      <a:alpha val="43137"/>
                    </a:srgbClr>
                  </a:outerShdw>
                </a:effectLst>
              </a:rPr>
              <a:t>Removable total contact cast (</a:t>
            </a:r>
            <a:r>
              <a:rPr lang="en-US" sz="3200" b="1" dirty="0" err="1">
                <a:solidFill>
                  <a:srgbClr val="FF0000"/>
                </a:solidFill>
                <a:effectLst>
                  <a:outerShdw blurRad="38100" dist="38100" dir="2700000" algn="tl">
                    <a:srgbClr val="000000">
                      <a:alpha val="43137"/>
                    </a:srgbClr>
                  </a:outerShdw>
                </a:effectLst>
              </a:rPr>
              <a:t>rTCC</a:t>
            </a:r>
            <a:r>
              <a:rPr lang="en-US" sz="3200" b="1" dirty="0">
                <a:solidFill>
                  <a:srgbClr val="FF0000"/>
                </a:solidFill>
                <a:effectLst>
                  <a:outerShdw blurRad="38100" dist="38100" dir="2700000" algn="tl">
                    <a:srgbClr val="000000">
                      <a:alpha val="43137"/>
                    </a:srgbClr>
                  </a:outerShdw>
                </a:effectLst>
              </a:rPr>
              <a:t>)</a:t>
            </a:r>
          </a:p>
        </p:txBody>
      </p:sp>
      <p:pic>
        <p:nvPicPr>
          <p:cNvPr id="4" name="Content Placeholder 3">
            <a:extLst>
              <a:ext uri="{FF2B5EF4-FFF2-40B4-BE49-F238E27FC236}">
                <a16:creationId xmlns:a16="http://schemas.microsoft.com/office/drawing/2014/main" id="{D42F9C61-96F5-4EBC-3C53-C547229335DA}"/>
              </a:ext>
            </a:extLst>
          </p:cNvPr>
          <p:cNvPicPr>
            <a:picLocks noGrp="1" noChangeAspect="1"/>
          </p:cNvPicPr>
          <p:nvPr>
            <p:ph idx="1"/>
          </p:nvPr>
        </p:nvPicPr>
        <p:blipFill>
          <a:blip r:embed="rId2"/>
          <a:stretch>
            <a:fillRect/>
          </a:stretch>
        </p:blipFill>
        <p:spPr>
          <a:xfrm>
            <a:off x="2174240" y="1351280"/>
            <a:ext cx="7498079" cy="5141595"/>
          </a:xfrm>
          <a:prstGeom prst="rect">
            <a:avLst/>
          </a:prstGeom>
        </p:spPr>
      </p:pic>
    </p:spTree>
    <p:extLst>
      <p:ext uri="{BB962C8B-B14F-4D97-AF65-F5344CB8AC3E}">
        <p14:creationId xmlns:p14="http://schemas.microsoft.com/office/powerpoint/2010/main" val="180548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14F3-D6AC-B9CE-CCC9-80EFBA12AC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326C7C4-869A-C6F1-0E77-69F4C92531F6}"/>
              </a:ext>
            </a:extLst>
          </p:cNvPr>
          <p:cNvPicPr>
            <a:picLocks noGrp="1" noChangeAspect="1"/>
          </p:cNvPicPr>
          <p:nvPr>
            <p:ph idx="1"/>
          </p:nvPr>
        </p:nvPicPr>
        <p:blipFill>
          <a:blip r:embed="rId2"/>
          <a:stretch>
            <a:fillRect/>
          </a:stretch>
        </p:blipFill>
        <p:spPr>
          <a:xfrm>
            <a:off x="3210560" y="955040"/>
            <a:ext cx="5090160" cy="5445759"/>
          </a:xfrm>
          <a:prstGeom prst="rect">
            <a:avLst/>
          </a:prstGeom>
        </p:spPr>
      </p:pic>
    </p:spTree>
    <p:extLst>
      <p:ext uri="{BB962C8B-B14F-4D97-AF65-F5344CB8AC3E}">
        <p14:creationId xmlns:p14="http://schemas.microsoft.com/office/powerpoint/2010/main" val="232329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7919"/>
            <a:ext cx="8964506" cy="5893444"/>
          </a:xfrm>
        </p:spPr>
        <p:txBody>
          <a:bodyPr/>
          <a:lstStyle/>
          <a:p>
            <a:pPr marL="0" indent="0">
              <a:buNone/>
            </a:pPr>
            <a:r>
              <a:rPr lang="en-US" sz="3600" dirty="0">
                <a:solidFill>
                  <a:srgbClr val="FF0000"/>
                </a:solidFill>
                <a:effectLst>
                  <a:outerShdw blurRad="38100" dist="38100" dir="2700000" algn="tl">
                    <a:srgbClr val="000000">
                      <a:alpha val="43137"/>
                    </a:srgbClr>
                  </a:outerShdw>
                </a:effectLst>
              </a:rPr>
              <a:t>Infected ulcers</a:t>
            </a:r>
          </a:p>
          <a:p>
            <a:pPr marL="0" indent="0">
              <a:buNone/>
            </a:pPr>
            <a:r>
              <a:rPr lang="en-US" sz="2800" dirty="0"/>
              <a:t>At least </a:t>
            </a:r>
            <a:r>
              <a:rPr lang="en-US" sz="2800" b="1" dirty="0">
                <a:solidFill>
                  <a:srgbClr val="FF0000"/>
                </a:solidFill>
              </a:rPr>
              <a:t>two</a:t>
            </a:r>
            <a:r>
              <a:rPr lang="en-US" sz="2800" dirty="0"/>
              <a:t> of these items are present:</a:t>
            </a:r>
          </a:p>
          <a:p>
            <a:pPr marL="0" indent="0">
              <a:buNone/>
            </a:pPr>
            <a:r>
              <a:rPr lang="en-US" sz="2800" dirty="0"/>
              <a:t>• Local swelling or induration</a:t>
            </a:r>
          </a:p>
          <a:p>
            <a:pPr marL="0" indent="0">
              <a:buNone/>
            </a:pPr>
            <a:r>
              <a:rPr lang="en-US" sz="2800" dirty="0"/>
              <a:t>• Erythema &gt;0.5 cm around the wound</a:t>
            </a:r>
          </a:p>
          <a:p>
            <a:pPr marL="0" indent="0">
              <a:buNone/>
            </a:pPr>
            <a:r>
              <a:rPr lang="en-US" sz="2800" dirty="0"/>
              <a:t>• Local tenderness or pain</a:t>
            </a:r>
          </a:p>
          <a:p>
            <a:pPr marL="0" indent="0">
              <a:buNone/>
            </a:pPr>
            <a:r>
              <a:rPr lang="en-US" sz="2800" dirty="0"/>
              <a:t>• Local increased warmth</a:t>
            </a:r>
          </a:p>
          <a:p>
            <a:pPr marL="0" indent="0">
              <a:buNone/>
            </a:pPr>
            <a:r>
              <a:rPr lang="en-US" sz="2800" dirty="0"/>
              <a:t>• Purulent discharge</a:t>
            </a:r>
          </a:p>
          <a:p>
            <a:pPr marL="0" indent="0">
              <a:buNone/>
            </a:pPr>
            <a:r>
              <a:rPr lang="en-US" sz="2800" dirty="0"/>
              <a:t>And no other cause(s) of an inflammatory response of the skin (</a:t>
            </a:r>
            <a:r>
              <a:rPr lang="en-US" sz="2800" dirty="0" err="1"/>
              <a:t>eg</a:t>
            </a:r>
            <a:r>
              <a:rPr lang="en-US" sz="2800" dirty="0"/>
              <a:t>, trauma, gout, acute Charcot neuro-</a:t>
            </a:r>
            <a:r>
              <a:rPr lang="en-US" sz="2800" dirty="0" err="1"/>
              <a:t>osteoarthropathy</a:t>
            </a:r>
            <a:r>
              <a:rPr lang="en-US" sz="2800" dirty="0"/>
              <a:t>, fracture, thrombosis, or venous stasis)</a:t>
            </a:r>
          </a:p>
          <a:p>
            <a:endParaRPr lang="en-US" dirty="0"/>
          </a:p>
        </p:txBody>
      </p:sp>
    </p:spTree>
    <p:extLst>
      <p:ext uri="{BB962C8B-B14F-4D97-AF65-F5344CB8AC3E}">
        <p14:creationId xmlns:p14="http://schemas.microsoft.com/office/powerpoint/2010/main" val="340681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5923-654B-0F68-B929-609ED1E0B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34614-4810-091C-3887-B8ED9140DC32}"/>
              </a:ext>
            </a:extLst>
          </p:cNvPr>
          <p:cNvSpPr>
            <a:spLocks noGrp="1"/>
          </p:cNvSpPr>
          <p:nvPr>
            <p:ph idx="1"/>
          </p:nvPr>
        </p:nvSpPr>
        <p:spPr/>
        <p:txBody>
          <a:bodyPr/>
          <a:lstStyle/>
          <a:p>
            <a:pPr marL="0" indent="0">
              <a:buNone/>
            </a:pPr>
            <a:r>
              <a:rPr lang="en-US" b="0" i="0" dirty="0">
                <a:solidFill>
                  <a:srgbClr val="282828"/>
                </a:solidFill>
                <a:effectLst/>
                <a:latin typeface="MuseoSans"/>
              </a:rPr>
              <a:t>Due to LOPS, patients are unaware of minor injuries due to external trauma and/or foot deformity .Therefore, these ulcers may have enlarged before they are detected, and by the time they are detected, 25–50% of the foot ulcers already have gangrene .Due to some of the above possible reasons, diabetic foot ulcers have become the most ordinary complication of diabetes-related complications. Its lifetime incidence is estimated at 19–34% .</a:t>
            </a:r>
            <a:endParaRPr lang="fa-IR" b="0" i="0" dirty="0">
              <a:solidFill>
                <a:srgbClr val="282828"/>
              </a:solidFill>
              <a:effectLst/>
              <a:latin typeface="MuseoSans"/>
            </a:endParaRPr>
          </a:p>
          <a:p>
            <a:pPr marL="0" indent="0">
              <a:buNone/>
            </a:pPr>
            <a:r>
              <a:rPr lang="en-US" b="0" i="0" dirty="0">
                <a:solidFill>
                  <a:srgbClr val="FF0000"/>
                </a:solidFill>
                <a:effectLst/>
                <a:latin typeface="MuseoSans"/>
              </a:rPr>
              <a:t>The incidence of recurrence of foot ulcers within 5 years is up to 65%</a:t>
            </a:r>
            <a:endParaRPr lang="en-US" dirty="0">
              <a:solidFill>
                <a:srgbClr val="FF0000"/>
              </a:solidFill>
            </a:endParaRPr>
          </a:p>
        </p:txBody>
      </p:sp>
    </p:spTree>
    <p:extLst>
      <p:ext uri="{BB962C8B-B14F-4D97-AF65-F5344CB8AC3E}">
        <p14:creationId xmlns:p14="http://schemas.microsoft.com/office/powerpoint/2010/main" val="2309633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65822143"/>
              </p:ext>
            </p:extLst>
          </p:nvPr>
        </p:nvGraphicFramePr>
        <p:xfrm>
          <a:off x="295834" y="587375"/>
          <a:ext cx="8700248" cy="6026430"/>
        </p:xfrm>
        <a:graphic>
          <a:graphicData uri="http://schemas.openxmlformats.org/drawingml/2006/table">
            <a:tbl>
              <a:tblPr/>
              <a:tblGrid>
                <a:gridCol w="4350124">
                  <a:extLst>
                    <a:ext uri="{9D8B030D-6E8A-4147-A177-3AD203B41FA5}">
                      <a16:colId xmlns:a16="http://schemas.microsoft.com/office/drawing/2014/main" val="20000"/>
                    </a:ext>
                  </a:extLst>
                </a:gridCol>
                <a:gridCol w="4350124">
                  <a:extLst>
                    <a:ext uri="{9D8B030D-6E8A-4147-A177-3AD203B41FA5}">
                      <a16:colId xmlns:a16="http://schemas.microsoft.com/office/drawing/2014/main" val="20001"/>
                    </a:ext>
                  </a:extLst>
                </a:gridCol>
              </a:tblGrid>
              <a:tr h="2940330">
                <a:tc>
                  <a:txBody>
                    <a:bodyPr/>
                    <a:lstStyle/>
                    <a:p>
                      <a:pPr algn="l" fontAlgn="t"/>
                      <a:r>
                        <a:rPr lang="en-US" b="0" dirty="0">
                          <a:effectLst/>
                        </a:rPr>
                        <a:t> </a:t>
                      </a:r>
                      <a:r>
                        <a:rPr lang="en-US" sz="2400" b="0" dirty="0">
                          <a:effectLst/>
                        </a:rPr>
                        <a:t>Infection with no systemic manifestations involving</a:t>
                      </a:r>
                    </a:p>
                    <a:p>
                      <a:pPr algn="l" fontAlgn="t"/>
                      <a:r>
                        <a:rPr lang="en-US" sz="2400" b="0" dirty="0">
                          <a:effectLst/>
                        </a:rPr>
                        <a:t>• only the skin or subcutaneous tissue (not any deeper tissues), and</a:t>
                      </a:r>
                    </a:p>
                    <a:p>
                      <a:pPr algn="l" fontAlgn="t"/>
                      <a:r>
                        <a:rPr lang="en-US" sz="2400" b="0" dirty="0">
                          <a:effectLst/>
                        </a:rPr>
                        <a:t>• any erythema present does not extend &gt;2 cm around the wound</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800" b="0" dirty="0">
                          <a:solidFill>
                            <a:schemeClr val="accent5">
                              <a:lumMod val="75000"/>
                            </a:schemeClr>
                          </a:solidFill>
                          <a:effectLst/>
                        </a:rPr>
                        <a:t> </a:t>
                      </a:r>
                      <a:r>
                        <a:rPr lang="en-US" sz="2800" b="0" dirty="0">
                          <a:solidFill>
                            <a:srgbClr val="FF0000"/>
                          </a:solidFill>
                          <a:effectLst/>
                        </a:rPr>
                        <a:t>(mild infection)</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940330">
                <a:tc>
                  <a:txBody>
                    <a:bodyPr/>
                    <a:lstStyle/>
                    <a:p>
                      <a:pPr algn="l" fontAlgn="t"/>
                      <a:r>
                        <a:rPr lang="en-US" sz="2400" b="0" dirty="0">
                          <a:effectLst/>
                        </a:rPr>
                        <a:t>- Infection with no systemic manifestations and involving</a:t>
                      </a:r>
                    </a:p>
                    <a:p>
                      <a:pPr algn="l" fontAlgn="t"/>
                      <a:r>
                        <a:rPr lang="en-US" sz="2400" b="0" dirty="0">
                          <a:effectLst/>
                        </a:rPr>
                        <a:t>• erythema extending ≥2 cm from the wound margin, </a:t>
                      </a:r>
                      <a:r>
                        <a:rPr lang="en-US" sz="2400" b="0" i="1" dirty="0">
                          <a:effectLst/>
                        </a:rPr>
                        <a:t>and/or</a:t>
                      </a:r>
                      <a:endParaRPr lang="en-US" sz="2400" b="0" dirty="0">
                        <a:effectLst/>
                      </a:endParaRPr>
                    </a:p>
                    <a:p>
                      <a:pPr algn="l" fontAlgn="t"/>
                      <a:r>
                        <a:rPr lang="en-US" sz="2400" b="0" dirty="0">
                          <a:effectLst/>
                        </a:rPr>
                        <a:t>• tissue deeper than skin and subcutaneous tissues (</a:t>
                      </a:r>
                      <a:r>
                        <a:rPr lang="en-US" sz="2400" b="0" dirty="0" err="1">
                          <a:effectLst/>
                        </a:rPr>
                        <a:t>eg</a:t>
                      </a:r>
                      <a:r>
                        <a:rPr lang="en-US" sz="2400" b="0" dirty="0">
                          <a:effectLst/>
                        </a:rPr>
                        <a:t>, tendon, muscle, joint, and bone,)</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800" b="0" dirty="0">
                          <a:solidFill>
                            <a:schemeClr val="accent5">
                              <a:lumMod val="75000"/>
                            </a:schemeClr>
                          </a:solidFill>
                          <a:effectLst/>
                        </a:rPr>
                        <a:t> </a:t>
                      </a:r>
                      <a:r>
                        <a:rPr lang="en-US" sz="2800" b="0" dirty="0">
                          <a:solidFill>
                            <a:srgbClr val="FF0000"/>
                          </a:solidFill>
                          <a:effectLst/>
                        </a:rPr>
                        <a:t>(moderate infection)</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3371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4268280"/>
              </p:ext>
            </p:extLst>
          </p:nvPr>
        </p:nvGraphicFramePr>
        <p:xfrm>
          <a:off x="363071" y="349624"/>
          <a:ext cx="8458200" cy="6104963"/>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220137">
                <a:tc>
                  <a:txBody>
                    <a:bodyPr/>
                    <a:lstStyle/>
                    <a:p>
                      <a:pPr marL="342900" indent="-342900" algn="l" fontAlgn="t">
                        <a:buFontTx/>
                        <a:buChar char="-"/>
                      </a:pPr>
                      <a:r>
                        <a:rPr lang="en-US" sz="2000" b="0" dirty="0">
                          <a:effectLst/>
                        </a:rPr>
                        <a:t>Any foot infection with associated </a:t>
                      </a:r>
                    </a:p>
                    <a:p>
                      <a:pPr marL="0" indent="0" algn="l" fontAlgn="t">
                        <a:buFontTx/>
                        <a:buNone/>
                      </a:pPr>
                      <a:r>
                        <a:rPr lang="en-US" sz="2000" b="0" dirty="0">
                          <a:effectLst/>
                        </a:rPr>
                        <a:t>systemic manifestations (of the </a:t>
                      </a:r>
                    </a:p>
                    <a:p>
                      <a:pPr marL="0" indent="0" algn="l" fontAlgn="t">
                        <a:buFontTx/>
                        <a:buNone/>
                      </a:pPr>
                      <a:r>
                        <a:rPr lang="en-US" sz="2000" b="0" dirty="0">
                          <a:effectLst/>
                        </a:rPr>
                        <a:t>systemic inflammatory response syndrome [SIRS]), as manifested by ≥2 of the following:</a:t>
                      </a:r>
                    </a:p>
                    <a:p>
                      <a:pPr algn="l" fontAlgn="t"/>
                      <a:r>
                        <a:rPr lang="en-US" sz="2000" b="0" dirty="0">
                          <a:effectLst/>
                        </a:rPr>
                        <a:t>• Temperature, &gt;38°C or &lt;36°C</a:t>
                      </a:r>
                    </a:p>
                    <a:p>
                      <a:pPr algn="l" fontAlgn="t"/>
                      <a:r>
                        <a:rPr lang="en-US" sz="2000" b="0" dirty="0">
                          <a:effectLst/>
                        </a:rPr>
                        <a:t>• Heart rate, &gt;90 beats/min</a:t>
                      </a:r>
                    </a:p>
                    <a:p>
                      <a:pPr algn="l" fontAlgn="t"/>
                      <a:r>
                        <a:rPr lang="en-US" sz="2000" b="0" dirty="0">
                          <a:effectLst/>
                        </a:rPr>
                        <a:t>• Respiratory rate, &gt;20 breaths/min or PaCO</a:t>
                      </a:r>
                      <a:r>
                        <a:rPr lang="en-US" sz="2000" b="0" baseline="-25000" dirty="0">
                          <a:effectLst/>
                        </a:rPr>
                        <a:t>2</a:t>
                      </a:r>
                      <a:r>
                        <a:rPr lang="en-US" sz="2000" b="0" dirty="0">
                          <a:effectLst/>
                        </a:rPr>
                        <a:t> &lt; 4.3 </a:t>
                      </a:r>
                      <a:r>
                        <a:rPr lang="en-US" sz="2000" b="0" dirty="0" err="1">
                          <a:effectLst/>
                        </a:rPr>
                        <a:t>kPa</a:t>
                      </a:r>
                      <a:r>
                        <a:rPr lang="en-US" sz="2000" b="0" dirty="0">
                          <a:effectLst/>
                        </a:rPr>
                        <a:t> (32 mmHg)</a:t>
                      </a:r>
                    </a:p>
                    <a:p>
                      <a:pPr algn="l" fontAlgn="t"/>
                      <a:r>
                        <a:rPr lang="en-US" sz="2000" b="0" dirty="0">
                          <a:effectLst/>
                        </a:rPr>
                        <a:t>• White blood cell count </a:t>
                      </a:r>
                    </a:p>
                    <a:p>
                      <a:pPr algn="l" fontAlgn="t"/>
                      <a:r>
                        <a:rPr lang="en-US" sz="2000" b="0" dirty="0">
                          <a:effectLst/>
                        </a:rPr>
                        <a:t>&gt;12 000/mm</a:t>
                      </a:r>
                      <a:r>
                        <a:rPr lang="en-US" sz="2000" b="0" baseline="30000" dirty="0">
                          <a:effectLst/>
                        </a:rPr>
                        <a:t>3</a:t>
                      </a:r>
                      <a:r>
                        <a:rPr lang="en-US" sz="2000" b="0" dirty="0">
                          <a:effectLst/>
                        </a:rPr>
                        <a:t>, or &lt;4000/mm</a:t>
                      </a:r>
                      <a:r>
                        <a:rPr lang="en-US" sz="2000" b="0" baseline="30000" dirty="0">
                          <a:effectLst/>
                        </a:rPr>
                        <a:t>3</a:t>
                      </a:r>
                      <a:r>
                        <a:rPr lang="en-US" sz="2000" b="0" dirty="0">
                          <a:effectLst/>
                        </a:rPr>
                        <a:t>, or &gt;10% immature (band) forms</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3600" b="0" dirty="0">
                          <a:solidFill>
                            <a:srgbClr val="FF0000"/>
                          </a:solidFill>
                          <a:effectLst/>
                        </a:rPr>
                        <a:t>severe infection</a:t>
                      </a:r>
                    </a:p>
                  </a:txBody>
                  <a:tcPr marL="114300" marR="114300" marT="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84826">
                <a:tc>
                  <a:txBody>
                    <a:bodyPr/>
                    <a:lstStyle/>
                    <a:p>
                      <a:pPr algn="l" fontAlgn="t"/>
                      <a:r>
                        <a:rPr lang="en-US" sz="2000" b="0" dirty="0">
                          <a:effectLst/>
                        </a:rPr>
                        <a:t>- Infection involving bone (osteomyelitis)</a:t>
                      </a:r>
                    </a:p>
                  </a:txBody>
                  <a:tcPr marL="114300" marR="114300" marT="114300" marB="11430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endParaRPr lang="en-US" dirty="0"/>
                    </a:p>
                  </a:txBody>
                  <a:tcPr>
                    <a:lnL w="9525" cap="flat" cmpd="sng" algn="ctr">
                      <a:solidFill>
                        <a:srgbClr val="9E9E9E"/>
                      </a:solidFill>
                      <a:prstDash val="solid"/>
                      <a:round/>
                      <a:headEnd type="none" w="med" len="med"/>
                      <a:tailEnd type="none" w="med" len="med"/>
                    </a:lnL>
                    <a:lnT w="9525" cap="flat" cmpd="sng" algn="ctr">
                      <a:solidFill>
                        <a:srgbClr val="9E9E9E"/>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457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1CB9-4B1E-6FCC-89FE-4C8867782DD3}"/>
              </a:ext>
            </a:extLst>
          </p:cNvPr>
          <p:cNvSpPr>
            <a:spLocks noGrp="1"/>
          </p:cNvSpPr>
          <p:nvPr>
            <p:ph type="title"/>
          </p:nvPr>
        </p:nvSpPr>
        <p:spPr>
          <a:xfrm>
            <a:off x="838200" y="365125"/>
            <a:ext cx="10515600" cy="762635"/>
          </a:xfrm>
        </p:spPr>
        <p:txBody>
          <a:bodyPr>
            <a:normAutofit fontScale="90000"/>
          </a:bodyPr>
          <a:lstStyle/>
          <a:p>
            <a:r>
              <a:rPr lang="en-US" sz="4000" b="0" i="0" dirty="0">
                <a:solidFill>
                  <a:srgbClr val="FF0000"/>
                </a:solidFill>
                <a:effectLst>
                  <a:outerShdw blurRad="38100" dist="38100" dir="2700000" algn="tl">
                    <a:srgbClr val="000000">
                      <a:alpha val="43137"/>
                    </a:srgbClr>
                  </a:outerShdw>
                </a:effectLst>
                <a:latin typeface="Verdana" panose="020B0604030504040204" pitchFamily="34" charset="0"/>
              </a:rPr>
              <a:t> IWGDF Guidelines</a:t>
            </a:r>
            <a:r>
              <a:rPr lang="en-US" sz="4000" dirty="0">
                <a:solidFill>
                  <a:srgbClr val="FF0000"/>
                </a:solidFill>
                <a:effectLst>
                  <a:outerShdw blurRad="38100" dist="38100" dir="2700000" algn="tl">
                    <a:srgbClr val="000000">
                      <a:alpha val="43137"/>
                    </a:srgbClr>
                  </a:outerShdw>
                </a:effectLst>
              </a:rPr>
              <a:t> </a:t>
            </a:r>
            <a:br>
              <a:rPr lang="en-US" dirty="0"/>
            </a:br>
            <a:endParaRPr lang="en-US" dirty="0"/>
          </a:p>
        </p:txBody>
      </p:sp>
      <p:sp>
        <p:nvSpPr>
          <p:cNvPr id="3" name="Content Placeholder 2">
            <a:extLst>
              <a:ext uri="{FF2B5EF4-FFF2-40B4-BE49-F238E27FC236}">
                <a16:creationId xmlns:a16="http://schemas.microsoft.com/office/drawing/2014/main" id="{64235DEA-2427-A605-99B6-19FAC3569D98}"/>
              </a:ext>
            </a:extLst>
          </p:cNvPr>
          <p:cNvSpPr>
            <a:spLocks noGrp="1"/>
          </p:cNvSpPr>
          <p:nvPr>
            <p:ph idx="1"/>
          </p:nvPr>
        </p:nvSpPr>
        <p:spPr>
          <a:xfrm>
            <a:off x="838200" y="1280160"/>
            <a:ext cx="10998200" cy="5212715"/>
          </a:xfrm>
        </p:spPr>
        <p:txBody>
          <a:bodyPr>
            <a:normAutofit/>
          </a:bodyPr>
          <a:lstStyle/>
          <a:p>
            <a:r>
              <a:rPr lang="en-US" b="0" i="0" dirty="0">
                <a:solidFill>
                  <a:srgbClr val="000000"/>
                </a:solidFill>
                <a:effectLst/>
                <a:latin typeface="GillSans-Light"/>
              </a:rPr>
              <a:t>Consider the use of </a:t>
            </a:r>
            <a:r>
              <a:rPr lang="en-US" b="1" i="0" dirty="0">
                <a:solidFill>
                  <a:srgbClr val="000000"/>
                </a:solidFill>
                <a:effectLst/>
                <a:latin typeface="GillSans-Light"/>
              </a:rPr>
              <a:t>autologous</a:t>
            </a:r>
            <a:r>
              <a:rPr lang="en-US" b="0" i="0" dirty="0">
                <a:solidFill>
                  <a:srgbClr val="000000"/>
                </a:solidFill>
                <a:effectLst/>
                <a:latin typeface="GillSans-Light"/>
              </a:rPr>
              <a:t> leucocyte, platelet and fibrin patch for diabetes-related foot ulcers as an adjunctive therapy to standard of care, where best standard of care alone has been </a:t>
            </a:r>
            <a:r>
              <a:rPr lang="en-US" b="0" i="0" u="sng" dirty="0">
                <a:solidFill>
                  <a:srgbClr val="000000"/>
                </a:solidFill>
                <a:effectLst/>
                <a:latin typeface="GillSans-Light"/>
              </a:rPr>
              <a:t>ineffective</a:t>
            </a:r>
            <a:r>
              <a:rPr lang="en-US" b="0" i="0" dirty="0">
                <a:solidFill>
                  <a:srgbClr val="000000"/>
                </a:solidFill>
                <a:effectLst/>
                <a:latin typeface="GillSans-Light"/>
              </a:rPr>
              <a:t>, and where the resources and expertise exist for the regular </a:t>
            </a:r>
            <a:r>
              <a:rPr lang="en-US" b="0" i="0" dirty="0" err="1">
                <a:solidFill>
                  <a:srgbClr val="000000"/>
                </a:solidFill>
                <a:effectLst/>
                <a:latin typeface="GillSans-Light"/>
              </a:rPr>
              <a:t>venepuncture</a:t>
            </a:r>
            <a:r>
              <a:rPr lang="en-US" b="0" i="0" dirty="0">
                <a:solidFill>
                  <a:srgbClr val="000000"/>
                </a:solidFill>
                <a:effectLst/>
                <a:latin typeface="GillSans-Light"/>
              </a:rPr>
              <a:t> required. (Conditional; Moderate)</a:t>
            </a:r>
          </a:p>
          <a:p>
            <a:r>
              <a:rPr lang="en-US" b="0" i="0" dirty="0">
                <a:solidFill>
                  <a:srgbClr val="000000"/>
                </a:solidFill>
                <a:effectLst/>
                <a:latin typeface="GillSans-Light"/>
              </a:rPr>
              <a:t> We suggest </a:t>
            </a:r>
            <a:r>
              <a:rPr lang="en-US" b="0" i="0" dirty="0">
                <a:solidFill>
                  <a:srgbClr val="000000"/>
                </a:solidFill>
                <a:effectLst/>
                <a:highlight>
                  <a:srgbClr val="FFFF00"/>
                </a:highlight>
                <a:latin typeface="GillSans-Light"/>
              </a:rPr>
              <a:t>not using other cell therapy </a:t>
            </a:r>
            <a:r>
              <a:rPr lang="en-US" b="0" i="0" dirty="0">
                <a:solidFill>
                  <a:srgbClr val="000000"/>
                </a:solidFill>
                <a:effectLst/>
                <a:latin typeface="GillSans-Light"/>
              </a:rPr>
              <a:t>as an adjunct therapy to standard of care for wound healing in people with diabetes-related foot ulcers. (Conditional; Low)</a:t>
            </a:r>
          </a:p>
          <a:p>
            <a:r>
              <a:rPr lang="en-US" b="0" i="0" dirty="0">
                <a:solidFill>
                  <a:srgbClr val="000000"/>
                </a:solidFill>
                <a:effectLst/>
                <a:latin typeface="GillSans-Light"/>
              </a:rPr>
              <a:t> We suggest </a:t>
            </a:r>
            <a:r>
              <a:rPr lang="en-US" b="0" i="0" dirty="0">
                <a:solidFill>
                  <a:srgbClr val="000000"/>
                </a:solidFill>
                <a:effectLst/>
                <a:highlight>
                  <a:srgbClr val="FFFF00"/>
                </a:highlight>
                <a:latin typeface="GillSans-Light"/>
              </a:rPr>
              <a:t>not using growth factor therapy </a:t>
            </a:r>
            <a:r>
              <a:rPr lang="en-US" b="0" i="0" dirty="0">
                <a:solidFill>
                  <a:srgbClr val="000000"/>
                </a:solidFill>
                <a:effectLst/>
                <a:latin typeface="GillSans-Light"/>
              </a:rPr>
              <a:t>as an adjunct therapy to standard of care for wound healing in people with diabetes-related foot ulcers. (Conditional; Low)</a:t>
            </a:r>
          </a:p>
        </p:txBody>
      </p:sp>
    </p:spTree>
    <p:extLst>
      <p:ext uri="{BB962C8B-B14F-4D97-AF65-F5344CB8AC3E}">
        <p14:creationId xmlns:p14="http://schemas.microsoft.com/office/powerpoint/2010/main" val="1789043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B4DA-C707-6140-2CE0-84CE5D8AA1D7}"/>
              </a:ext>
            </a:extLst>
          </p:cNvPr>
          <p:cNvSpPr>
            <a:spLocks noGrp="1"/>
          </p:cNvSpPr>
          <p:nvPr>
            <p:ph type="title"/>
          </p:nvPr>
        </p:nvSpPr>
        <p:spPr/>
        <p:txBody>
          <a:bodyPr/>
          <a:lstStyle/>
          <a:p>
            <a:r>
              <a:rPr lang="en-US" sz="4400" b="0" i="0" dirty="0">
                <a:solidFill>
                  <a:srgbClr val="FF0000"/>
                </a:solidFill>
                <a:effectLst>
                  <a:outerShdw blurRad="38100" dist="38100" dir="2700000" algn="tl">
                    <a:srgbClr val="000000">
                      <a:alpha val="43137"/>
                    </a:srgbClr>
                  </a:outerShdw>
                </a:effectLst>
                <a:latin typeface="Verdana" panose="020B0604030504040204" pitchFamily="34" charset="0"/>
              </a:rPr>
              <a:t>IWGDF Guidelines</a:t>
            </a:r>
            <a:endParaRPr lang="en-US" dirty="0"/>
          </a:p>
        </p:txBody>
      </p:sp>
      <p:sp>
        <p:nvSpPr>
          <p:cNvPr id="3" name="Content Placeholder 2">
            <a:extLst>
              <a:ext uri="{FF2B5EF4-FFF2-40B4-BE49-F238E27FC236}">
                <a16:creationId xmlns:a16="http://schemas.microsoft.com/office/drawing/2014/main" id="{0E41023B-CCF5-FDB2-DF56-755FB7300F58}"/>
              </a:ext>
            </a:extLst>
          </p:cNvPr>
          <p:cNvSpPr>
            <a:spLocks noGrp="1"/>
          </p:cNvSpPr>
          <p:nvPr>
            <p:ph idx="1"/>
          </p:nvPr>
        </p:nvSpPr>
        <p:spPr>
          <a:xfrm>
            <a:off x="838200" y="1452880"/>
            <a:ext cx="10515600" cy="5039995"/>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illSans-Light"/>
                <a:ea typeface="+mn-ea"/>
                <a:cs typeface="+mn-cs"/>
              </a:rPr>
              <a:t> Consider the use of </a:t>
            </a:r>
            <a:r>
              <a:rPr kumimoji="0" lang="en-US" b="1" i="0" u="none" strike="noStrike" kern="1200" cap="none" spc="0" normalizeH="0" baseline="0" noProof="0" dirty="0">
                <a:ln>
                  <a:noFill/>
                </a:ln>
                <a:solidFill>
                  <a:srgbClr val="000000"/>
                </a:solidFill>
                <a:effectLst/>
                <a:uLnTx/>
                <a:uFillTx/>
                <a:latin typeface="GillSans-Light"/>
                <a:ea typeface="+mn-ea"/>
                <a:cs typeface="+mn-cs"/>
              </a:rPr>
              <a:t>placental derived products </a:t>
            </a:r>
            <a:r>
              <a:rPr kumimoji="0" lang="en-US" b="0" i="0" u="none" strike="noStrike" kern="1200" cap="none" spc="0" normalizeH="0" baseline="0" noProof="0" dirty="0">
                <a:ln>
                  <a:noFill/>
                </a:ln>
                <a:solidFill>
                  <a:srgbClr val="000000"/>
                </a:solidFill>
                <a:effectLst/>
                <a:uLnTx/>
                <a:uFillTx/>
                <a:latin typeface="GillSans-Light"/>
                <a:ea typeface="+mn-ea"/>
                <a:cs typeface="+mn-cs"/>
              </a:rPr>
              <a:t>as an adjunct therapy to standard of care for wound healing in people with diabetes-related foot ulcers where standard of care alone has failed. (Conditional; 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illSans-Light"/>
                <a:ea typeface="+mn-ea"/>
                <a:cs typeface="+mn-cs"/>
              </a:rPr>
              <a:t>Do not use pharmacological agents promoting perfusion and angiogenesis to improve wound healing outcomes over standard of care. (Strong; 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illSans-Light"/>
                <a:ea typeface="+mn-ea"/>
                <a:cs typeface="+mn-cs"/>
              </a:rPr>
              <a:t> Do not use pharmacological agents that supplement vitamins and trace elements to improve wound healing outcomes over standard of care. (Strong; 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illSans-Light"/>
                <a:ea typeface="+mn-ea"/>
                <a:cs typeface="+mn-cs"/>
              </a:rPr>
              <a:t>Do not use pharmacological agents that stimulate red cell production or protein supplementation to improve wound healing outcomes over standard of care. (Strong; Low)</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75430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6FFA-29D2-9929-7EFA-EBFA991E6509}"/>
              </a:ext>
            </a:extLst>
          </p:cNvPr>
          <p:cNvSpPr>
            <a:spLocks noGrp="1"/>
          </p:cNvSpPr>
          <p:nvPr>
            <p:ph type="title"/>
          </p:nvPr>
        </p:nvSpPr>
        <p:spPr>
          <a:xfrm>
            <a:off x="838200" y="71121"/>
            <a:ext cx="10515600" cy="944879"/>
          </a:xfrm>
        </p:spPr>
        <p:txBody>
          <a:bodyPr/>
          <a:lstStyle/>
          <a:p>
            <a:r>
              <a:rPr lang="en-US" b="0" i="0" dirty="0">
                <a:solidFill>
                  <a:srgbClr val="FF0000"/>
                </a:solidFill>
                <a:effectLst>
                  <a:outerShdw blurRad="38100" dist="38100" dir="2700000" algn="tl">
                    <a:srgbClr val="000000">
                      <a:alpha val="43137"/>
                    </a:srgbClr>
                  </a:outerShdw>
                </a:effectLst>
                <a:latin typeface="Open Sans" panose="020B0606030504020204" pitchFamily="34" charset="0"/>
              </a:rPr>
              <a:t>Cellular therapy</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BBEEFB4-373B-D6BF-ADCC-FC058BD55B45}"/>
              </a:ext>
            </a:extLst>
          </p:cNvPr>
          <p:cNvSpPr>
            <a:spLocks noGrp="1"/>
          </p:cNvSpPr>
          <p:nvPr>
            <p:ph idx="1"/>
          </p:nvPr>
        </p:nvSpPr>
        <p:spPr>
          <a:xfrm>
            <a:off x="838200" y="1127760"/>
            <a:ext cx="10515600" cy="5730239"/>
          </a:xfrm>
        </p:spPr>
        <p:txBody>
          <a:bodyPr>
            <a:normAutofit/>
          </a:bodyPr>
          <a:lstStyle/>
          <a:p>
            <a:pPr marL="0" indent="0">
              <a:buNone/>
            </a:pPr>
            <a:r>
              <a:rPr lang="en-US" b="0" i="0" dirty="0">
                <a:solidFill>
                  <a:srgbClr val="333333"/>
                </a:solidFill>
                <a:effectLst/>
                <a:latin typeface="Open Sans" panose="020B0606030504020204" pitchFamily="34" charset="0"/>
              </a:rPr>
              <a:t>[Cellular therapy, characterized by using cells from diverse sources, with self-renewing potential and </a:t>
            </a:r>
            <a:r>
              <a:rPr lang="en-US" b="0" i="0" dirty="0" err="1">
                <a:solidFill>
                  <a:srgbClr val="333333"/>
                </a:solidFill>
                <a:effectLst/>
                <a:latin typeface="Open Sans" panose="020B0606030504020204" pitchFamily="34" charset="0"/>
              </a:rPr>
              <a:t>multidifferentiation</a:t>
            </a:r>
            <a:r>
              <a:rPr lang="en-US" b="0" i="0" dirty="0">
                <a:solidFill>
                  <a:srgbClr val="333333"/>
                </a:solidFill>
                <a:effectLst/>
                <a:latin typeface="Open Sans" panose="020B0606030504020204" pitchFamily="34" charset="0"/>
              </a:rPr>
              <a:t> ability, has shown promise in the management of diabetic foot ulcer]. Cellular therapy could focus on multiple facets during diabetic foot ulcer healing through </a:t>
            </a:r>
            <a:r>
              <a:rPr lang="en-US" b="0" i="0" dirty="0">
                <a:solidFill>
                  <a:srgbClr val="0070C0"/>
                </a:solidFill>
                <a:effectLst/>
                <a:latin typeface="Open Sans" panose="020B0606030504020204" pitchFamily="34" charset="0"/>
              </a:rPr>
              <a:t>cell proliferation</a:t>
            </a:r>
            <a:r>
              <a:rPr lang="en-US" b="0" i="0" dirty="0">
                <a:solidFill>
                  <a:srgbClr val="333333"/>
                </a:solidFill>
                <a:effectLst/>
                <a:latin typeface="Open Sans" panose="020B0606030504020204" pitchFamily="34" charset="0"/>
              </a:rPr>
              <a:t>, </a:t>
            </a:r>
            <a:r>
              <a:rPr lang="en-US" b="0" i="0" dirty="0">
                <a:solidFill>
                  <a:srgbClr val="0070C0"/>
                </a:solidFill>
                <a:effectLst/>
                <a:latin typeface="Open Sans" panose="020B0606030504020204" pitchFamily="34" charset="0"/>
              </a:rPr>
              <a:t>vascularization</a:t>
            </a:r>
            <a:r>
              <a:rPr lang="en-US" b="0" i="0" dirty="0">
                <a:solidFill>
                  <a:srgbClr val="333333"/>
                </a:solidFill>
                <a:effectLst/>
                <a:latin typeface="Open Sans" panose="020B0606030504020204" pitchFamily="34" charset="0"/>
              </a:rPr>
              <a:t>, </a:t>
            </a:r>
            <a:r>
              <a:rPr lang="en-US" b="0" i="0" dirty="0" err="1">
                <a:solidFill>
                  <a:srgbClr val="0070C0"/>
                </a:solidFill>
                <a:effectLst/>
                <a:latin typeface="Open Sans" panose="020B0606030504020204" pitchFamily="34" charset="0"/>
              </a:rPr>
              <a:t>neurorestoration</a:t>
            </a:r>
            <a:r>
              <a:rPr lang="en-US" b="0" i="0" dirty="0">
                <a:solidFill>
                  <a:srgbClr val="333333"/>
                </a:solidFill>
                <a:effectLst/>
                <a:latin typeface="Open Sans" panose="020B0606030504020204" pitchFamily="34" charset="0"/>
              </a:rPr>
              <a:t>, </a:t>
            </a:r>
            <a:r>
              <a:rPr lang="en-US" b="0" i="0" dirty="0">
                <a:solidFill>
                  <a:srgbClr val="0070C0"/>
                </a:solidFill>
                <a:effectLst/>
                <a:latin typeface="Open Sans" panose="020B0606030504020204" pitchFamily="34" charset="0"/>
              </a:rPr>
              <a:t>inflammation regulation</a:t>
            </a:r>
            <a:r>
              <a:rPr lang="en-US" b="0" i="0" dirty="0">
                <a:solidFill>
                  <a:srgbClr val="333333"/>
                </a:solidFill>
                <a:effectLst/>
                <a:latin typeface="Open Sans" panose="020B0606030504020204" pitchFamily="34" charset="0"/>
              </a:rPr>
              <a:t>, </a:t>
            </a:r>
            <a:r>
              <a:rPr lang="en-US" b="0" i="0" dirty="0">
                <a:solidFill>
                  <a:srgbClr val="0070C0"/>
                </a:solidFill>
                <a:effectLst/>
                <a:latin typeface="Open Sans" panose="020B0606030504020204" pitchFamily="34" charset="0"/>
              </a:rPr>
              <a:t>exosomes synthesis</a:t>
            </a:r>
            <a:r>
              <a:rPr lang="en-US" b="0" i="0" dirty="0">
                <a:solidFill>
                  <a:srgbClr val="333333"/>
                </a:solidFill>
                <a:effectLst/>
                <a:latin typeface="Open Sans" panose="020B0606030504020204" pitchFamily="34" charset="0"/>
              </a:rPr>
              <a:t>, and others.</a:t>
            </a:r>
            <a:r>
              <a:rPr lang="en-US" b="0" i="0" u="sng" baseline="30000" dirty="0">
                <a:solidFill>
                  <a:srgbClr val="006ACC"/>
                </a:solidFill>
                <a:effectLst/>
                <a:latin typeface="Open Sans" panose="020B0606030504020204" pitchFamily="34" charset="0"/>
              </a:rPr>
              <a:t> </a:t>
            </a:r>
            <a:r>
              <a:rPr lang="en-US" u="sng" baseline="30000" dirty="0">
                <a:solidFill>
                  <a:srgbClr val="006ACC"/>
                </a:solidFill>
                <a:latin typeface="Open Sans" panose="020B0606030504020204" pitchFamily="34" charset="0"/>
              </a:rPr>
              <a:t>[</a:t>
            </a:r>
            <a:r>
              <a:rPr lang="en-US" b="0" i="0" dirty="0">
                <a:solidFill>
                  <a:srgbClr val="333333"/>
                </a:solidFill>
                <a:effectLst/>
                <a:latin typeface="Open Sans" panose="020B0606030504020204" pitchFamily="34" charset="0"/>
              </a:rPr>
              <a:t> Some clinical studies have demonstrated that cellular therapy represents an effective treatment for diabetic foot ulcer. However, reliable evidence on the clinical efficacy remains to be addressed.]</a:t>
            </a:r>
            <a:endParaRPr lang="en-US" dirty="0"/>
          </a:p>
        </p:txBody>
      </p:sp>
    </p:spTree>
    <p:extLst>
      <p:ext uri="{BB962C8B-B14F-4D97-AF65-F5344CB8AC3E}">
        <p14:creationId xmlns:p14="http://schemas.microsoft.com/office/powerpoint/2010/main" val="166390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58C2-333E-3C51-1784-F6C748CFA75D}"/>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TIXGeneral-Regular"/>
              </a:rPr>
              <a:t>Characteristics of Stem Cells</a:t>
            </a:r>
            <a:br>
              <a:rPr lang="en-US" b="1" dirty="0">
                <a:solidFill>
                  <a:srgbClr val="FF0000"/>
                </a:solidFill>
                <a:latin typeface="STIXGeneral-Regular"/>
              </a:rPr>
            </a:br>
            <a:endParaRPr lang="en-US" dirty="0">
              <a:solidFill>
                <a:srgbClr val="FF0000"/>
              </a:solidFill>
            </a:endParaRPr>
          </a:p>
        </p:txBody>
      </p:sp>
      <p:sp>
        <p:nvSpPr>
          <p:cNvPr id="3" name="Content Placeholder 2">
            <a:extLst>
              <a:ext uri="{FF2B5EF4-FFF2-40B4-BE49-F238E27FC236}">
                <a16:creationId xmlns:a16="http://schemas.microsoft.com/office/drawing/2014/main" id="{0A2ABA8F-7EB9-2278-7B8C-E21A1FE0FD98}"/>
              </a:ext>
            </a:extLst>
          </p:cNvPr>
          <p:cNvSpPr>
            <a:spLocks noGrp="1"/>
          </p:cNvSpPr>
          <p:nvPr>
            <p:ph idx="1"/>
          </p:nvPr>
        </p:nvSpPr>
        <p:spPr/>
        <p:txBody>
          <a:bodyPr/>
          <a:lstStyle/>
          <a:p>
            <a:pPr marL="0" indent="0" algn="just">
              <a:buNone/>
            </a:pPr>
            <a:r>
              <a:rPr lang="en-US" b="0" i="0" dirty="0">
                <a:solidFill>
                  <a:srgbClr val="000000"/>
                </a:solidFill>
                <a:effectLst/>
                <a:latin typeface="STIXGeneral-Regular"/>
              </a:rPr>
              <a:t>Characteristics of mesenchymal stem cells include the potential to self-renew and display differentiation into multiple tissue-forming cell lineages, namely, osteoblasts, adipocytes, chondrocytes, tenocytes, and myocytes. Additionally, stem cells are noted to express surface CD markers comprising CD44+, CD73+, CD90+, and CD105.On the other hand, through </a:t>
            </a:r>
            <a:r>
              <a:rPr lang="en-US" b="0" i="0" dirty="0">
                <a:solidFill>
                  <a:srgbClr val="000000"/>
                </a:solidFill>
                <a:effectLst>
                  <a:outerShdw blurRad="38100" dist="38100" dir="2700000" algn="tl">
                    <a:srgbClr val="000000">
                      <a:alpha val="43137"/>
                    </a:srgbClr>
                  </a:outerShdw>
                </a:effectLst>
                <a:latin typeface="STIXGeneral-Regular"/>
              </a:rPr>
              <a:t>paracrine</a:t>
            </a:r>
            <a:r>
              <a:rPr lang="en-US" b="0" i="0" dirty="0">
                <a:solidFill>
                  <a:srgbClr val="000000"/>
                </a:solidFill>
                <a:effectLst/>
                <a:latin typeface="STIXGeneral-Regular"/>
              </a:rPr>
              <a:t> signaling, MSCs also have regenerative, regulative, and regulatory effects indicative of a considerable therapeutic capability .</a:t>
            </a:r>
          </a:p>
          <a:p>
            <a:endParaRPr lang="en-US" dirty="0"/>
          </a:p>
        </p:txBody>
      </p:sp>
    </p:spTree>
    <p:extLst>
      <p:ext uri="{BB962C8B-B14F-4D97-AF65-F5344CB8AC3E}">
        <p14:creationId xmlns:p14="http://schemas.microsoft.com/office/powerpoint/2010/main" val="2929862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60905-F9E2-99C1-5EBD-F8634A01BE61}"/>
              </a:ext>
            </a:extLst>
          </p:cNvPr>
          <p:cNvSpPr>
            <a:spLocks noGrp="1"/>
          </p:cNvSpPr>
          <p:nvPr>
            <p:ph idx="1"/>
          </p:nvPr>
        </p:nvSpPr>
        <p:spPr>
          <a:xfrm>
            <a:off x="838200" y="233680"/>
            <a:ext cx="10515600" cy="6624320"/>
          </a:xfrm>
        </p:spPr>
        <p:txBody>
          <a:bodyPr>
            <a:normAutofit/>
          </a:bodyPr>
          <a:lstStyle/>
          <a:p>
            <a:pPr marL="0" indent="0">
              <a:buNone/>
            </a:pPr>
            <a:r>
              <a:rPr lang="en-US" b="1" i="0" dirty="0">
                <a:solidFill>
                  <a:srgbClr val="333333"/>
                </a:solidFill>
                <a:effectLst/>
                <a:latin typeface="Open Sans" panose="020B0606030504020204" pitchFamily="34" charset="0"/>
              </a:rPr>
              <a:t>possible therapeutic mechanism</a:t>
            </a:r>
            <a:r>
              <a:rPr lang="en-US" b="0" i="0" dirty="0">
                <a:solidFill>
                  <a:srgbClr val="333333"/>
                </a:solidFill>
                <a:effectLst/>
                <a:latin typeface="Open Sans" panose="020B0606030504020204" pitchFamily="34" charset="0"/>
              </a:rPr>
              <a:t>s       </a:t>
            </a:r>
            <a:r>
              <a:rPr lang="en-US" b="0" i="0" dirty="0">
                <a:solidFill>
                  <a:srgbClr val="FF0000"/>
                </a:solidFill>
                <a:effectLst/>
                <a:latin typeface="Open Sans" panose="020B0606030504020204" pitchFamily="34" charset="0"/>
              </a:rPr>
              <a:t>paracrine secretion of growth factors EGF IGF-1 TGF- </a:t>
            </a:r>
            <a:r>
              <a:rPr lang="el-GR" b="0" i="0" dirty="0">
                <a:solidFill>
                  <a:srgbClr val="FF0000"/>
                </a:solidFill>
                <a:effectLst/>
                <a:latin typeface="Open Sans" panose="020B0606030504020204" pitchFamily="34" charset="0"/>
              </a:rPr>
              <a:t>β</a:t>
            </a:r>
            <a:r>
              <a:rPr lang="en-US" b="0" i="0" dirty="0">
                <a:solidFill>
                  <a:srgbClr val="FF0000"/>
                </a:solidFill>
                <a:effectLst/>
                <a:latin typeface="Open Sans" panose="020B0606030504020204" pitchFamily="34" charset="0"/>
              </a:rPr>
              <a:t> (IL-8) </a:t>
            </a:r>
            <a:r>
              <a:rPr lang="en-US" b="0" i="0" dirty="0" err="1">
                <a:solidFill>
                  <a:srgbClr val="FF0000"/>
                </a:solidFill>
                <a:effectLst/>
                <a:latin typeface="Open Sans" panose="020B0606030504020204" pitchFamily="34" charset="0"/>
              </a:rPr>
              <a:t>VEGF</a:t>
            </a:r>
            <a:r>
              <a:rPr lang="en-US" b="0" i="0" dirty="0" err="1">
                <a:solidFill>
                  <a:srgbClr val="333333"/>
                </a:solidFill>
                <a:effectLst/>
                <a:latin typeface="Open Sans" panose="020B0606030504020204" pitchFamily="34" charset="0"/>
              </a:rPr>
              <a:t>and</a:t>
            </a:r>
            <a:r>
              <a:rPr lang="en-US" b="0" i="0" dirty="0">
                <a:solidFill>
                  <a:srgbClr val="333333"/>
                </a:solidFill>
                <a:effectLst/>
                <a:latin typeface="Open Sans" panose="020B0606030504020204" pitchFamily="34" charset="0"/>
              </a:rPr>
              <a:t> </a:t>
            </a:r>
            <a:r>
              <a:rPr lang="en-US" b="0" i="0" dirty="0">
                <a:solidFill>
                  <a:srgbClr val="FF0000"/>
                </a:solidFill>
                <a:effectLst/>
                <a:latin typeface="Open Sans" panose="020B0606030504020204" pitchFamily="34" charset="0"/>
              </a:rPr>
              <a:t>cytokines</a:t>
            </a:r>
            <a:r>
              <a:rPr lang="en-US" b="0" i="0" dirty="0">
                <a:solidFill>
                  <a:srgbClr val="333333"/>
                </a:solidFill>
                <a:effectLst/>
                <a:latin typeface="Open Sans" panose="020B0606030504020204" pitchFamily="34" charset="0"/>
              </a:rPr>
              <a:t> and their direct differentiation into vascular endothelial cells and skin components.</a:t>
            </a:r>
            <a:r>
              <a:rPr lang="en-US" b="0" i="0" u="sng" baseline="30000" dirty="0">
                <a:solidFill>
                  <a:srgbClr val="006ACC"/>
                </a:solidFill>
                <a:effectLst/>
                <a:latin typeface="Open Sans" panose="020B0606030504020204" pitchFamily="34" charset="0"/>
              </a:rPr>
              <a:t> }</a:t>
            </a:r>
          </a:p>
          <a:p>
            <a:pPr marL="0" indent="0">
              <a:buNone/>
            </a:pPr>
            <a:r>
              <a:rPr lang="en-US" b="0" i="0" u="sng" baseline="30000" dirty="0">
                <a:solidFill>
                  <a:srgbClr val="006ACC"/>
                </a:solidFill>
                <a:effectLst/>
                <a:latin typeface="Open Sans" panose="020B0606030504020204" pitchFamily="34" charset="0"/>
              </a:rPr>
              <a:t>[</a:t>
            </a:r>
            <a:r>
              <a:rPr lang="en-US" b="0" i="0" dirty="0">
                <a:solidFill>
                  <a:srgbClr val="333333"/>
                </a:solidFill>
                <a:effectLst/>
                <a:latin typeface="Open Sans" panose="020B0606030504020204" pitchFamily="34" charset="0"/>
              </a:rPr>
              <a:t> Lots of researches believed that </a:t>
            </a:r>
            <a:r>
              <a:rPr lang="en-US" b="0" i="0" dirty="0">
                <a:solidFill>
                  <a:srgbClr val="333333"/>
                </a:solidFill>
                <a:effectLst>
                  <a:outerShdw blurRad="38100" dist="38100" dir="2700000" algn="tl">
                    <a:srgbClr val="000000">
                      <a:alpha val="43137"/>
                    </a:srgbClr>
                  </a:outerShdw>
                </a:effectLst>
                <a:latin typeface="Open Sans" panose="020B0606030504020204" pitchFamily="34" charset="0"/>
              </a:rPr>
              <a:t>paracrine secretion played a greater role in diabetic wound healing</a:t>
            </a:r>
            <a:r>
              <a:rPr lang="en-US" b="0" i="0" dirty="0">
                <a:solidFill>
                  <a:srgbClr val="333333"/>
                </a:solidFill>
                <a:effectLst/>
                <a:latin typeface="Open Sans" panose="020B0606030504020204" pitchFamily="34" charset="0"/>
              </a:rPr>
              <a:t>.]</a:t>
            </a:r>
          </a:p>
          <a:p>
            <a:pPr marL="0" indent="0">
              <a:buNone/>
            </a:pPr>
            <a:r>
              <a:rPr lang="en-US" b="0" i="0" dirty="0">
                <a:solidFill>
                  <a:srgbClr val="333333"/>
                </a:solidFill>
                <a:effectLst/>
                <a:latin typeface="Open Sans" panose="020B0606030504020204" pitchFamily="34" charset="0"/>
              </a:rPr>
              <a:t>[These growth factors and cytokines exert diverse therapeutic effects in diabetic wound healing including </a:t>
            </a:r>
          </a:p>
          <a:p>
            <a:pPr>
              <a:buFont typeface="Wingdings" panose="05000000000000000000" pitchFamily="2" charset="2"/>
              <a:buChar char="Ø"/>
            </a:pPr>
            <a:r>
              <a:rPr lang="en-US" b="0" i="0" dirty="0">
                <a:solidFill>
                  <a:srgbClr val="0070C0"/>
                </a:solidFill>
                <a:effectLst/>
                <a:latin typeface="Open Sans" panose="020B0606030504020204" pitchFamily="34" charset="0"/>
              </a:rPr>
              <a:t>improving neovascularization</a:t>
            </a:r>
          </a:p>
          <a:p>
            <a:pPr>
              <a:buFont typeface="Wingdings" panose="05000000000000000000" pitchFamily="2" charset="2"/>
              <a:buChar char="Ø"/>
            </a:pPr>
            <a:r>
              <a:rPr lang="en-US" b="0" i="0" dirty="0">
                <a:solidFill>
                  <a:srgbClr val="0070C0"/>
                </a:solidFill>
                <a:effectLst/>
                <a:latin typeface="Open Sans" panose="020B0606030504020204" pitchFamily="34" charset="0"/>
              </a:rPr>
              <a:t>angiogenesis</a:t>
            </a:r>
            <a:endParaRPr lang="en-US" dirty="0">
              <a:solidFill>
                <a:srgbClr val="333333"/>
              </a:solidFill>
              <a:latin typeface="Open Sans" panose="020B0606030504020204" pitchFamily="34" charset="0"/>
            </a:endParaRPr>
          </a:p>
          <a:p>
            <a:pPr>
              <a:buFont typeface="Wingdings" panose="05000000000000000000" pitchFamily="2" charset="2"/>
              <a:buChar char="Ø"/>
            </a:pPr>
            <a:r>
              <a:rPr lang="en-US" b="0" i="0" dirty="0">
                <a:solidFill>
                  <a:srgbClr val="0070C0"/>
                </a:solidFill>
                <a:effectLst/>
                <a:latin typeface="Open Sans" panose="020B0606030504020204" pitchFamily="34" charset="0"/>
              </a:rPr>
              <a:t>regeneration</a:t>
            </a:r>
            <a:endParaRPr lang="en-US" b="0" i="0" dirty="0">
              <a:solidFill>
                <a:srgbClr val="333333"/>
              </a:solidFill>
              <a:effectLst/>
              <a:latin typeface="Open Sans" panose="020B0606030504020204" pitchFamily="34" charset="0"/>
            </a:endParaRPr>
          </a:p>
          <a:p>
            <a:pPr>
              <a:buFont typeface="Wingdings" panose="05000000000000000000" pitchFamily="2" charset="2"/>
              <a:buChar char="Ø"/>
            </a:pPr>
            <a:r>
              <a:rPr lang="en-US" b="0" i="0" dirty="0">
                <a:solidFill>
                  <a:srgbClr val="0070C0"/>
                </a:solidFill>
                <a:effectLst/>
                <a:latin typeface="Open Sans" panose="020B0606030504020204" pitchFamily="34" charset="0"/>
              </a:rPr>
              <a:t>ameliorating inflammation</a:t>
            </a:r>
            <a:endParaRPr lang="en-US" b="0" i="0" dirty="0">
              <a:solidFill>
                <a:srgbClr val="333333"/>
              </a:solidFill>
              <a:effectLst/>
              <a:latin typeface="Open Sans" panose="020B0606030504020204" pitchFamily="34" charset="0"/>
            </a:endParaRPr>
          </a:p>
          <a:p>
            <a:pPr>
              <a:buFont typeface="Wingdings" panose="05000000000000000000" pitchFamily="2" charset="2"/>
              <a:buChar char="Ø"/>
            </a:pPr>
            <a:r>
              <a:rPr lang="en-US" b="0" i="0" dirty="0">
                <a:solidFill>
                  <a:srgbClr val="0070C0"/>
                </a:solidFill>
                <a:effectLst/>
                <a:latin typeface="Open Sans" panose="020B0606030504020204" pitchFamily="34" charset="0"/>
              </a:rPr>
              <a:t>recruiting endogenous stem cells </a:t>
            </a:r>
            <a:r>
              <a:rPr lang="en-US" b="0" i="0" dirty="0">
                <a:solidFill>
                  <a:srgbClr val="333333"/>
                </a:solidFill>
                <a:effectLst/>
                <a:latin typeface="Open Sans" panose="020B0606030504020204" pitchFamily="34" charset="0"/>
              </a:rPr>
              <a:t>from the circulation for repair. </a:t>
            </a:r>
            <a:endParaRPr lang="en-US" dirty="0"/>
          </a:p>
        </p:txBody>
      </p:sp>
      <p:sp>
        <p:nvSpPr>
          <p:cNvPr id="5" name="Arrow: Right 4">
            <a:extLst>
              <a:ext uri="{FF2B5EF4-FFF2-40B4-BE49-F238E27FC236}">
                <a16:creationId xmlns:a16="http://schemas.microsoft.com/office/drawing/2014/main" id="{DE5B409E-061C-C12D-3C60-A6EB628F63BB}"/>
              </a:ext>
            </a:extLst>
          </p:cNvPr>
          <p:cNvSpPr/>
          <p:nvPr/>
        </p:nvSpPr>
        <p:spPr>
          <a:xfrm>
            <a:off x="6898640" y="447041"/>
            <a:ext cx="53848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392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EE4-708A-ABE1-953F-0669A2ED2660}"/>
              </a:ext>
            </a:extLst>
          </p:cNvPr>
          <p:cNvSpPr>
            <a:spLocks noGrp="1"/>
          </p:cNvSpPr>
          <p:nvPr>
            <p:ph type="title"/>
          </p:nvPr>
        </p:nvSpPr>
        <p:spPr>
          <a:xfrm>
            <a:off x="838200" y="193041"/>
            <a:ext cx="10515600" cy="1087119"/>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Stem cells/exosomes/cell matrix</a:t>
            </a:r>
            <a:br>
              <a:rPr lang="en-US" b="1" dirty="0"/>
            </a:br>
            <a:endParaRPr lang="en-US" dirty="0"/>
          </a:p>
        </p:txBody>
      </p:sp>
      <p:sp>
        <p:nvSpPr>
          <p:cNvPr id="3" name="Content Placeholder 2">
            <a:extLst>
              <a:ext uri="{FF2B5EF4-FFF2-40B4-BE49-F238E27FC236}">
                <a16:creationId xmlns:a16="http://schemas.microsoft.com/office/drawing/2014/main" id="{0C024C64-FDBE-040D-5F45-EDDED22BEA8B}"/>
              </a:ext>
            </a:extLst>
          </p:cNvPr>
          <p:cNvSpPr>
            <a:spLocks noGrp="1"/>
          </p:cNvSpPr>
          <p:nvPr>
            <p:ph idx="1"/>
          </p:nvPr>
        </p:nvSpPr>
        <p:spPr>
          <a:xfrm>
            <a:off x="838200" y="955040"/>
            <a:ext cx="10515600" cy="5709919"/>
          </a:xfrm>
        </p:spPr>
        <p:txBody>
          <a:bodyPr>
            <a:normAutofit/>
          </a:bodyPr>
          <a:lstStyle/>
          <a:p>
            <a:pPr marL="0" indent="0">
              <a:buNone/>
            </a:pPr>
            <a:r>
              <a:rPr lang="en-US" dirty="0"/>
              <a:t>Stem cell transplantation may </a:t>
            </a:r>
            <a:r>
              <a:rPr lang="en-US" dirty="0">
                <a:effectLst>
                  <a:outerShdw blurRad="38100" dist="38100" dir="2700000" algn="tl">
                    <a:srgbClr val="000000">
                      <a:alpha val="43137"/>
                    </a:srgbClr>
                  </a:outerShdw>
                </a:effectLst>
              </a:rPr>
              <a:t>promote neovascularization </a:t>
            </a:r>
            <a:r>
              <a:rPr lang="en-US" dirty="0"/>
              <a:t>of the ischemic limb and improve and restore the blood flow of the limb to achieve the goal of treating limb ischemia and the ultimate goal of promoting ulcer healing.] </a:t>
            </a:r>
          </a:p>
          <a:p>
            <a:pPr marL="0" indent="0">
              <a:buNone/>
            </a:pPr>
            <a:r>
              <a:rPr lang="en-US" dirty="0"/>
              <a:t>[Stem cells that have been used in preclinical and clinical research include]</a:t>
            </a:r>
          </a:p>
          <a:p>
            <a:pPr>
              <a:buFont typeface="Wingdings" panose="05000000000000000000" pitchFamily="2" charset="2"/>
              <a:buChar char="v"/>
            </a:pPr>
            <a:r>
              <a:rPr lang="en-US" dirty="0">
                <a:solidFill>
                  <a:srgbClr val="0070C0"/>
                </a:solidFill>
              </a:rPr>
              <a:t> umbilical cord blood mesenchymal stem cells</a:t>
            </a:r>
          </a:p>
          <a:p>
            <a:pPr>
              <a:buFont typeface="Wingdings" panose="05000000000000000000" pitchFamily="2" charset="2"/>
              <a:buChar char="v"/>
            </a:pPr>
            <a:r>
              <a:rPr lang="en-US" dirty="0">
                <a:solidFill>
                  <a:srgbClr val="0070C0"/>
                </a:solidFill>
              </a:rPr>
              <a:t> umbilical cord mesenchymal stem cells</a:t>
            </a:r>
          </a:p>
          <a:p>
            <a:pPr>
              <a:buFont typeface="Wingdings" panose="05000000000000000000" pitchFamily="2" charset="2"/>
              <a:buChar char="v"/>
            </a:pPr>
            <a:r>
              <a:rPr lang="en-US" dirty="0">
                <a:solidFill>
                  <a:srgbClr val="0070C0"/>
                </a:solidFill>
              </a:rPr>
              <a:t>placental mesenchymal stem cells</a:t>
            </a:r>
          </a:p>
          <a:p>
            <a:pPr>
              <a:buFont typeface="Wingdings" panose="05000000000000000000" pitchFamily="2" charset="2"/>
              <a:buChar char="v"/>
            </a:pPr>
            <a:r>
              <a:rPr lang="en-US" dirty="0">
                <a:solidFill>
                  <a:srgbClr val="0070C0"/>
                </a:solidFill>
              </a:rPr>
              <a:t>adipose mesenchymal stem cells </a:t>
            </a:r>
            <a:r>
              <a:rPr lang="en-US" dirty="0"/>
              <a:t>most widely used </a:t>
            </a:r>
            <a:endParaRPr lang="en-US" dirty="0">
              <a:solidFill>
                <a:srgbClr val="0070C0"/>
              </a:solidFill>
            </a:endParaRPr>
          </a:p>
          <a:p>
            <a:pPr>
              <a:buFont typeface="Wingdings" panose="05000000000000000000" pitchFamily="2" charset="2"/>
              <a:buChar char="v"/>
            </a:pPr>
            <a:r>
              <a:rPr lang="en-US" dirty="0">
                <a:solidFill>
                  <a:srgbClr val="0070C0"/>
                </a:solidFill>
              </a:rPr>
              <a:t>bone marrow mesenchymal stem cells</a:t>
            </a:r>
          </a:p>
          <a:p>
            <a:pPr marL="0" indent="0">
              <a:buNone/>
            </a:pPr>
            <a:r>
              <a:rPr lang="en-US" dirty="0"/>
              <a:t>.  </a:t>
            </a:r>
          </a:p>
        </p:txBody>
      </p:sp>
      <p:sp>
        <p:nvSpPr>
          <p:cNvPr id="4" name="Explosion: 8 Points 3">
            <a:extLst>
              <a:ext uri="{FF2B5EF4-FFF2-40B4-BE49-F238E27FC236}">
                <a16:creationId xmlns:a16="http://schemas.microsoft.com/office/drawing/2014/main" id="{91104818-79F6-FC54-382F-8876A3CBC691}"/>
              </a:ext>
            </a:extLst>
          </p:cNvPr>
          <p:cNvSpPr/>
          <p:nvPr/>
        </p:nvSpPr>
        <p:spPr>
          <a:xfrm>
            <a:off x="7823200" y="4602480"/>
            <a:ext cx="162560" cy="24384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Explosion: 8 Points 4">
            <a:extLst>
              <a:ext uri="{FF2B5EF4-FFF2-40B4-BE49-F238E27FC236}">
                <a16:creationId xmlns:a16="http://schemas.microsoft.com/office/drawing/2014/main" id="{B656544D-27AD-BD58-5DD9-6E524D5DACBA}"/>
              </a:ext>
            </a:extLst>
          </p:cNvPr>
          <p:cNvSpPr/>
          <p:nvPr/>
        </p:nvSpPr>
        <p:spPr>
          <a:xfrm flipH="1">
            <a:off x="9255760" y="5171440"/>
            <a:ext cx="152400" cy="27432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20567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A4E2-F56B-7927-1E8A-CA720394C142}"/>
              </a:ext>
            </a:extLst>
          </p:cNvPr>
          <p:cNvSpPr>
            <a:spLocks noGrp="1"/>
          </p:cNvSpPr>
          <p:nvPr>
            <p:ph type="title"/>
          </p:nvPr>
        </p:nvSpPr>
        <p:spPr>
          <a:xfrm>
            <a:off x="838200" y="365125"/>
            <a:ext cx="10515600" cy="823595"/>
          </a:xfrm>
        </p:spPr>
        <p:txBody>
          <a:bodyPr/>
          <a:lstStyle/>
          <a:p>
            <a:r>
              <a:rPr lang="en-US" b="1" dirty="0">
                <a:solidFill>
                  <a:srgbClr val="FF0000"/>
                </a:solidFill>
                <a:effectLst>
                  <a:outerShdw blurRad="38100" dist="38100" dir="2700000" algn="tl">
                    <a:srgbClr val="000000">
                      <a:alpha val="43137"/>
                    </a:srgbClr>
                  </a:outerShdw>
                </a:effectLst>
              </a:rPr>
              <a:t>Most frequently studied stem cells </a:t>
            </a:r>
          </a:p>
        </p:txBody>
      </p:sp>
      <p:sp>
        <p:nvSpPr>
          <p:cNvPr id="3" name="Content Placeholder 2">
            <a:extLst>
              <a:ext uri="{FF2B5EF4-FFF2-40B4-BE49-F238E27FC236}">
                <a16:creationId xmlns:a16="http://schemas.microsoft.com/office/drawing/2014/main" id="{1346883E-3C87-27B4-C14D-54CBD0C16A81}"/>
              </a:ext>
            </a:extLst>
          </p:cNvPr>
          <p:cNvSpPr>
            <a:spLocks noGrp="1"/>
          </p:cNvSpPr>
          <p:nvPr>
            <p:ph idx="1"/>
          </p:nvPr>
        </p:nvSpPr>
        <p:spPr>
          <a:xfrm>
            <a:off x="838200" y="1320800"/>
            <a:ext cx="10515600" cy="5172075"/>
          </a:xfrm>
        </p:spPr>
        <p:txBody>
          <a:bodyPr>
            <a:normAutofit/>
          </a:bodyPr>
          <a:lstStyle/>
          <a:p>
            <a:pPr marL="0" indent="0">
              <a:buNone/>
            </a:pPr>
            <a:r>
              <a:rPr lang="en-US" dirty="0"/>
              <a:t>stem cells have a </a:t>
            </a:r>
            <a:r>
              <a:rPr lang="en-US" b="1" dirty="0"/>
              <a:t>multidirectional</a:t>
            </a:r>
            <a:r>
              <a:rPr lang="en-US" dirty="0"/>
              <a:t> differentiation potential, differentiating into osteoblasts, chondroblasts, </a:t>
            </a:r>
            <a:r>
              <a:rPr lang="en-US" dirty="0" err="1"/>
              <a:t>adipoblasts</a:t>
            </a:r>
            <a:r>
              <a:rPr lang="en-US" dirty="0"/>
              <a:t>, muscle cells and nerve cells.</a:t>
            </a:r>
          </a:p>
          <a:p>
            <a:pPr marL="0" indent="0">
              <a:buNone/>
            </a:pPr>
            <a:r>
              <a:rPr lang="en-US" dirty="0"/>
              <a:t> Bone marrow mesenchymal stem cells </a:t>
            </a:r>
          </a:p>
          <a:p>
            <a:pPr>
              <a:buFont typeface="Wingdings" panose="05000000000000000000" pitchFamily="2" charset="2"/>
              <a:buChar char="ü"/>
            </a:pPr>
            <a:r>
              <a:rPr lang="en-US" dirty="0"/>
              <a:t>rebuild the local microcirculation</a:t>
            </a:r>
          </a:p>
          <a:p>
            <a:pPr>
              <a:buFont typeface="Wingdings" panose="05000000000000000000" pitchFamily="2" charset="2"/>
              <a:buChar char="ü"/>
            </a:pPr>
            <a:r>
              <a:rPr lang="en-US" dirty="0"/>
              <a:t>improve the blood flow of chronic ischemic limbs,</a:t>
            </a:r>
          </a:p>
          <a:p>
            <a:pPr>
              <a:buFont typeface="Wingdings" panose="05000000000000000000" pitchFamily="2" charset="2"/>
              <a:buChar char="ü"/>
            </a:pPr>
            <a:r>
              <a:rPr lang="en-US" dirty="0"/>
              <a:t>provide media and sufficient nutrition for wound repair </a:t>
            </a:r>
          </a:p>
          <a:p>
            <a:pPr marL="0" indent="0">
              <a:buNone/>
            </a:pPr>
            <a:r>
              <a:rPr lang="en-US" dirty="0"/>
              <a:t>remove local metabolites</a:t>
            </a:r>
          </a:p>
        </p:txBody>
      </p:sp>
    </p:spTree>
    <p:extLst>
      <p:ext uri="{BB962C8B-B14F-4D97-AF65-F5344CB8AC3E}">
        <p14:creationId xmlns:p14="http://schemas.microsoft.com/office/powerpoint/2010/main" val="2190853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89C1-3A0B-47AD-F49A-B93F6ABA462D}"/>
              </a:ext>
            </a:extLst>
          </p:cNvPr>
          <p:cNvSpPr>
            <a:spLocks noGrp="1"/>
          </p:cNvSpPr>
          <p:nvPr>
            <p:ph type="title"/>
          </p:nvPr>
        </p:nvSpPr>
        <p:spPr>
          <a:xfrm>
            <a:off x="838200" y="193041"/>
            <a:ext cx="10515600" cy="1148079"/>
          </a:xfrm>
        </p:spPr>
        <p:txBody>
          <a:bodyPr>
            <a:normAutofit fontScale="90000"/>
          </a:bodyPr>
          <a:lstStyle/>
          <a:p>
            <a:r>
              <a:rPr lang="en-US" sz="3600" b="1" i="0" dirty="0">
                <a:solidFill>
                  <a:srgbClr val="FF0000"/>
                </a:solidFill>
                <a:effectLst>
                  <a:outerShdw blurRad="38100" dist="38100" dir="2700000" algn="tl">
                    <a:srgbClr val="000000">
                      <a:alpha val="43137"/>
                    </a:srgbClr>
                  </a:outerShdw>
                </a:effectLst>
                <a:latin typeface="STIXGeneral-Regular"/>
              </a:rPr>
              <a:t>Mechanisms Employed by Mesenchymal Stem Cells</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9C83F1D9-0B36-4640-58BB-6B48637BC9DF}"/>
              </a:ext>
            </a:extLst>
          </p:cNvPr>
          <p:cNvSpPr>
            <a:spLocks noGrp="1"/>
          </p:cNvSpPr>
          <p:nvPr>
            <p:ph idx="1"/>
          </p:nvPr>
        </p:nvSpPr>
        <p:spPr>
          <a:xfrm>
            <a:off x="838200" y="1026160"/>
            <a:ext cx="10815320" cy="5831840"/>
          </a:xfrm>
        </p:spPr>
        <p:txBody>
          <a:bodyPr>
            <a:normAutofit/>
          </a:bodyPr>
          <a:lstStyle/>
          <a:p>
            <a:pPr marL="0" indent="0">
              <a:buNone/>
            </a:pPr>
            <a:r>
              <a:rPr lang="en-US" b="0" i="0" dirty="0">
                <a:solidFill>
                  <a:srgbClr val="000000"/>
                </a:solidFill>
                <a:effectLst/>
                <a:latin typeface="STIXGeneral-Regular"/>
              </a:rPr>
              <a:t>[There are two main mechanisms MSCs use to aid in repairing damaged tissue. Mesenchymal stem cells have the potential to renew, replace, or repair the necrotic tissue by ]</a:t>
            </a:r>
          </a:p>
          <a:p>
            <a:r>
              <a:rPr lang="en-US" b="0" i="0" dirty="0">
                <a:solidFill>
                  <a:srgbClr val="000000"/>
                </a:solidFill>
                <a:effectLst>
                  <a:outerShdw blurRad="38100" dist="38100" dir="2700000" algn="tl">
                    <a:srgbClr val="000000">
                      <a:alpha val="43137"/>
                    </a:srgbClr>
                  </a:outerShdw>
                </a:effectLst>
                <a:latin typeface="STIXGeneral-Regular"/>
              </a:rPr>
              <a:t>Directly differentiating </a:t>
            </a:r>
            <a:r>
              <a:rPr lang="en-US" b="0" i="0" dirty="0">
                <a:solidFill>
                  <a:srgbClr val="000000"/>
                </a:solidFill>
                <a:effectLst/>
                <a:latin typeface="STIXGeneral-Regular"/>
              </a:rPr>
              <a:t>into effective cells to blend with damaged ones. </a:t>
            </a:r>
          </a:p>
          <a:p>
            <a:r>
              <a:rPr lang="en-US" b="0" i="0" dirty="0">
                <a:solidFill>
                  <a:srgbClr val="000000"/>
                </a:solidFill>
                <a:effectLst>
                  <a:outerShdw blurRad="38100" dist="38100" dir="2700000" algn="tl">
                    <a:srgbClr val="000000">
                      <a:alpha val="43137"/>
                    </a:srgbClr>
                  </a:outerShdw>
                </a:effectLst>
                <a:latin typeface="STIXGeneral-Regular"/>
              </a:rPr>
              <a:t>The potential of several secret factors </a:t>
            </a:r>
            <a:r>
              <a:rPr lang="en-US" b="0" i="0" dirty="0">
                <a:solidFill>
                  <a:srgbClr val="000000"/>
                </a:solidFill>
                <a:effectLst/>
                <a:latin typeface="STIXGeneral-Regular"/>
              </a:rPr>
              <a:t>enables stem cells to adhere to other distinct cell types on the unit in the regeneration cycle. [These elements in secretion could either be paracrine or exocrine in nature, making them flexible to weigh in and effective in protecting functional cells from apoptosis. These factors suggestively activate and mobilize endogenous stem cells to reside in areas of tissue injury.] They accelerate wound healing via immune regulation and growth factor production, which in turn strengthen neovascularization and </a:t>
            </a:r>
            <a:r>
              <a:rPr lang="en-US" b="0" i="0" dirty="0" err="1">
                <a:solidFill>
                  <a:srgbClr val="000000"/>
                </a:solidFill>
                <a:effectLst/>
                <a:latin typeface="STIXGeneral-Regular"/>
              </a:rPr>
              <a:t>reepithelialization</a:t>
            </a:r>
            <a:r>
              <a:rPr lang="en-US" b="0" i="0" dirty="0">
                <a:solidFill>
                  <a:srgbClr val="000000"/>
                </a:solidFill>
                <a:effectLst/>
                <a:latin typeface="STIXGeneral-Regular"/>
              </a:rPr>
              <a:t>, restore angiogenesis, and promote resulting in the promotion of wound closure </a:t>
            </a:r>
            <a:r>
              <a:rPr lang="fa-IR" b="0" i="0" dirty="0">
                <a:solidFill>
                  <a:srgbClr val="000000"/>
                </a:solidFill>
                <a:effectLst/>
                <a:latin typeface="STIXGeneral-Regular"/>
              </a:rPr>
              <a:t>.</a:t>
            </a:r>
            <a:endParaRPr lang="en-US" dirty="0"/>
          </a:p>
        </p:txBody>
      </p:sp>
    </p:spTree>
    <p:extLst>
      <p:ext uri="{BB962C8B-B14F-4D97-AF65-F5344CB8AC3E}">
        <p14:creationId xmlns:p14="http://schemas.microsoft.com/office/powerpoint/2010/main" val="264225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Diabetic foot ulcer</a:t>
            </a:r>
          </a:p>
        </p:txBody>
      </p:sp>
      <p:sp>
        <p:nvSpPr>
          <p:cNvPr id="3" name="Content Placeholder 2"/>
          <p:cNvSpPr>
            <a:spLocks noGrp="1"/>
          </p:cNvSpPr>
          <p:nvPr>
            <p:ph idx="1"/>
          </p:nvPr>
        </p:nvSpPr>
        <p:spPr/>
        <p:txBody>
          <a:bodyPr>
            <a:normAutofit/>
          </a:bodyPr>
          <a:lstStyle/>
          <a:p>
            <a:r>
              <a:rPr lang="en-US" sz="3200" dirty="0"/>
              <a:t>15% diabetics develop ulcer</a:t>
            </a:r>
          </a:p>
          <a:p>
            <a:r>
              <a:rPr lang="en-US" sz="3200" dirty="0"/>
              <a:t>2/3 cause for </a:t>
            </a:r>
            <a:r>
              <a:rPr lang="en-US" sz="3200" dirty="0" err="1"/>
              <a:t>nontraumatic</a:t>
            </a:r>
            <a:r>
              <a:rPr lang="en-US" sz="3200" dirty="0"/>
              <a:t> amputation</a:t>
            </a:r>
          </a:p>
        </p:txBody>
      </p:sp>
    </p:spTree>
    <p:extLst>
      <p:ext uri="{BB962C8B-B14F-4D97-AF65-F5344CB8AC3E}">
        <p14:creationId xmlns:p14="http://schemas.microsoft.com/office/powerpoint/2010/main" val="4037270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A0D29-4C3D-AD45-7A1E-88BD45F18046}"/>
              </a:ext>
            </a:extLst>
          </p:cNvPr>
          <p:cNvSpPr>
            <a:spLocks noGrp="1"/>
          </p:cNvSpPr>
          <p:nvPr>
            <p:ph idx="1"/>
          </p:nvPr>
        </p:nvSpPr>
        <p:spPr>
          <a:xfrm>
            <a:off x="838200" y="690880"/>
            <a:ext cx="10515600" cy="5933440"/>
          </a:xfrm>
        </p:spPr>
        <p:txBody>
          <a:bodyPr>
            <a:normAutofit/>
          </a:bodyPr>
          <a:lstStyle/>
          <a:p>
            <a:pPr marL="0" indent="0">
              <a:buNone/>
            </a:pPr>
            <a:r>
              <a:rPr lang="en-US" dirty="0"/>
              <a:t>Bone marrow mesenchymal stem cells not only improve vascular disease in the lower limbs of patients with diabetes but also promote the healing of </a:t>
            </a:r>
            <a:r>
              <a:rPr lang="en-US" dirty="0" err="1"/>
              <a:t>ulcers.Studies</a:t>
            </a:r>
            <a:r>
              <a:rPr lang="en-US" dirty="0"/>
              <a:t> have shown that adipose mesenchymal stem cells also contribute to the healing of skin ulcers in diabetic mice. </a:t>
            </a:r>
          </a:p>
          <a:p>
            <a:pPr marL="0" indent="0">
              <a:buNone/>
            </a:pPr>
            <a:r>
              <a:rPr lang="en-US" dirty="0"/>
              <a:t>The modes of cell administration applied included intramuscular injection into the ischemic limb, injection around the ulcer, and direct application of cells onto the wound bed. All included RCTs noted significant improvement in wound healing and general clinical outcomes after stem cell therapy, with no records indicating any severe adverse complications resulting from stem cell therapy. </a:t>
            </a:r>
          </a:p>
        </p:txBody>
      </p:sp>
    </p:spTree>
    <p:extLst>
      <p:ext uri="{BB962C8B-B14F-4D97-AF65-F5344CB8AC3E}">
        <p14:creationId xmlns:p14="http://schemas.microsoft.com/office/powerpoint/2010/main" val="1840777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280C-8811-D99F-CBBF-A7A19BC74BDF}"/>
              </a:ext>
            </a:extLst>
          </p:cNvPr>
          <p:cNvSpPr>
            <a:spLocks noGrp="1"/>
          </p:cNvSpPr>
          <p:nvPr>
            <p:ph type="title"/>
          </p:nvPr>
        </p:nvSpPr>
        <p:spPr>
          <a:xfrm>
            <a:off x="838200" y="365125"/>
            <a:ext cx="10515600" cy="823595"/>
          </a:xfrm>
        </p:spPr>
        <p:txBody>
          <a:bodyPr/>
          <a:lstStyle/>
          <a:p>
            <a:r>
              <a:rPr lang="en-US" b="1" dirty="0">
                <a:solidFill>
                  <a:srgbClr val="FF0000"/>
                </a:solidFill>
                <a:effectLst>
                  <a:outerShdw blurRad="38100" dist="38100" dir="2700000" algn="tl">
                    <a:srgbClr val="000000">
                      <a:alpha val="43137"/>
                    </a:srgbClr>
                  </a:outerShdw>
                </a:effectLst>
              </a:rPr>
              <a:t>Exosomes</a:t>
            </a:r>
          </a:p>
        </p:txBody>
      </p:sp>
      <p:sp>
        <p:nvSpPr>
          <p:cNvPr id="3" name="Content Placeholder 2">
            <a:extLst>
              <a:ext uri="{FF2B5EF4-FFF2-40B4-BE49-F238E27FC236}">
                <a16:creationId xmlns:a16="http://schemas.microsoft.com/office/drawing/2014/main" id="{5A990308-4B7F-6E2F-28F6-B17FA4DD053F}"/>
              </a:ext>
            </a:extLst>
          </p:cNvPr>
          <p:cNvSpPr>
            <a:spLocks noGrp="1"/>
          </p:cNvSpPr>
          <p:nvPr>
            <p:ph idx="1"/>
          </p:nvPr>
        </p:nvSpPr>
        <p:spPr>
          <a:xfrm>
            <a:off x="838200" y="1690688"/>
            <a:ext cx="10515600" cy="4679632"/>
          </a:xfrm>
        </p:spPr>
        <p:txBody>
          <a:bodyPr>
            <a:normAutofit/>
          </a:bodyPr>
          <a:lstStyle/>
          <a:p>
            <a:pPr marL="0" indent="0">
              <a:buNone/>
            </a:pPr>
            <a:r>
              <a:rPr lang="en-US" dirty="0"/>
              <a:t>Exosomes are spherical or cup-shaped vesicles surrounded by double-layer membranes that are secreted by various cells. Exosomes carry a variety of </a:t>
            </a:r>
            <a:r>
              <a:rPr lang="en-US" dirty="0">
                <a:effectLst>
                  <a:outerShdw blurRad="38100" dist="38100" dir="2700000" algn="tl">
                    <a:srgbClr val="000000">
                      <a:alpha val="43137"/>
                    </a:srgbClr>
                  </a:outerShdw>
                </a:effectLst>
              </a:rPr>
              <a:t>signaling molecules and bioactive substances </a:t>
            </a:r>
            <a:r>
              <a:rPr lang="en-US" dirty="0"/>
              <a:t>and participate in the occurrence and development of systemic immunity, intercellular communication, cell proliferation, cell migration, cell differentiation and metabolic diseases. </a:t>
            </a:r>
          </a:p>
        </p:txBody>
      </p:sp>
    </p:spTree>
    <p:extLst>
      <p:ext uri="{BB962C8B-B14F-4D97-AF65-F5344CB8AC3E}">
        <p14:creationId xmlns:p14="http://schemas.microsoft.com/office/powerpoint/2010/main" val="3163717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2FF2-3A32-F2C6-3381-A0D37CA38F6A}"/>
              </a:ext>
            </a:extLst>
          </p:cNvPr>
          <p:cNvSpPr>
            <a:spLocks noGrp="1"/>
          </p:cNvSpPr>
          <p:nvPr>
            <p:ph type="title"/>
          </p:nvPr>
        </p:nvSpPr>
        <p:spPr>
          <a:xfrm>
            <a:off x="838200" y="284481"/>
            <a:ext cx="10515600" cy="914400"/>
          </a:xfrm>
        </p:spPr>
        <p:txBody>
          <a:bodyPr/>
          <a:lstStyle/>
          <a:p>
            <a:r>
              <a:rPr lang="en-US" b="1" dirty="0">
                <a:solidFill>
                  <a:srgbClr val="FF0000"/>
                </a:solidFill>
                <a:effectLst>
                  <a:outerShdw blurRad="38100" dist="38100" dir="2700000" algn="tl">
                    <a:srgbClr val="000000">
                      <a:alpha val="43137"/>
                    </a:srgbClr>
                  </a:outerShdw>
                </a:effectLst>
              </a:rPr>
              <a:t>Exosome</a:t>
            </a:r>
            <a:endParaRPr lang="en-US" dirty="0"/>
          </a:p>
        </p:txBody>
      </p:sp>
      <p:sp>
        <p:nvSpPr>
          <p:cNvPr id="3" name="Content Placeholder 2">
            <a:extLst>
              <a:ext uri="{FF2B5EF4-FFF2-40B4-BE49-F238E27FC236}">
                <a16:creationId xmlns:a16="http://schemas.microsoft.com/office/drawing/2014/main" id="{D7167C0B-D7DE-1C21-617C-4AD8954D8E72}"/>
              </a:ext>
            </a:extLst>
          </p:cNvPr>
          <p:cNvSpPr>
            <a:spLocks noGrp="1"/>
          </p:cNvSpPr>
          <p:nvPr>
            <p:ph idx="1"/>
          </p:nvPr>
        </p:nvSpPr>
        <p:spPr>
          <a:xfrm>
            <a:off x="838200" y="1341120"/>
            <a:ext cx="10515600" cy="5232399"/>
          </a:xfrm>
        </p:spPr>
        <p:txBody>
          <a:bodyPr>
            <a:normAutofit/>
          </a:bodyPr>
          <a:lstStyle/>
          <a:p>
            <a:pPr marL="0" indent="0">
              <a:buNone/>
            </a:pPr>
            <a:r>
              <a:rPr lang="en-US" dirty="0" err="1">
                <a:solidFill>
                  <a:srgbClr val="1F1F1F"/>
                </a:solidFill>
                <a:latin typeface="ElsevierGulliver"/>
              </a:rPr>
              <a:t>Exosomes:</a:t>
            </a:r>
            <a:r>
              <a:rPr lang="en-US" dirty="0" err="1">
                <a:solidFill>
                  <a:srgbClr val="00B0F0"/>
                </a:solidFill>
                <a:latin typeface="ElsevierGulliver"/>
              </a:rPr>
              <a:t>Proteins</a:t>
            </a:r>
            <a:r>
              <a:rPr lang="en-US" b="0" i="0" dirty="0">
                <a:solidFill>
                  <a:srgbClr val="1F1F1F"/>
                </a:solidFill>
                <a:effectLst/>
                <a:latin typeface="ElsevierGulliver"/>
              </a:rPr>
              <a:t>, </a:t>
            </a:r>
            <a:r>
              <a:rPr lang="en-US" b="0" i="0" dirty="0">
                <a:solidFill>
                  <a:srgbClr val="00B0F0"/>
                </a:solidFill>
                <a:effectLst/>
                <a:latin typeface="ElsevierGulliver"/>
                <a:hlinkClick r:id="rId2" tooltip="Learn more about lipids from ScienceDirect's AI-generated Topic Pages">
                  <a:extLst>
                    <a:ext uri="{A12FA001-AC4F-418D-AE19-62706E023703}">
                      <ahyp:hlinkClr xmlns:ahyp="http://schemas.microsoft.com/office/drawing/2018/hyperlinkcolor" val="tx"/>
                    </a:ext>
                  </a:extLst>
                </a:hlinkClick>
              </a:rPr>
              <a:t>lipids</a:t>
            </a:r>
            <a:r>
              <a:rPr lang="en-US" b="0" i="0" dirty="0">
                <a:solidFill>
                  <a:srgbClr val="1F1F1F"/>
                </a:solidFill>
                <a:effectLst/>
                <a:latin typeface="ElsevierGulliver"/>
              </a:rPr>
              <a:t>, </a:t>
            </a:r>
            <a:r>
              <a:rPr lang="en-US" b="0" i="0" dirty="0">
                <a:solidFill>
                  <a:srgbClr val="00B0F0"/>
                </a:solidFill>
                <a:effectLst/>
                <a:latin typeface="ElsevierGulliver"/>
              </a:rPr>
              <a:t>mRNA</a:t>
            </a:r>
            <a:r>
              <a:rPr lang="en-US" b="0" i="0" dirty="0">
                <a:solidFill>
                  <a:srgbClr val="1F1F1F"/>
                </a:solidFill>
                <a:effectLst/>
                <a:latin typeface="ElsevierGulliver"/>
              </a:rPr>
              <a:t>, and other metabolites range in size from </a:t>
            </a:r>
            <a:r>
              <a:rPr lang="en-US" b="0" i="0" dirty="0">
                <a:solidFill>
                  <a:srgbClr val="1F1F1F"/>
                </a:solidFill>
                <a:effectLst>
                  <a:outerShdw blurRad="38100" dist="38100" dir="2700000" algn="tl">
                    <a:srgbClr val="000000">
                      <a:alpha val="43137"/>
                    </a:srgbClr>
                  </a:outerShdw>
                </a:effectLst>
                <a:latin typeface="ElsevierGulliver"/>
              </a:rPr>
              <a:t>30 to 150 nm</a:t>
            </a:r>
            <a:r>
              <a:rPr lang="en-US" b="0" i="0" dirty="0">
                <a:solidFill>
                  <a:srgbClr val="1F1F1F"/>
                </a:solidFill>
                <a:effectLst/>
                <a:latin typeface="ElsevierGulliver"/>
              </a:rPr>
              <a:t>,[ can influence intercellular communication in a variety of physiological and pathological circumstances]</a:t>
            </a:r>
          </a:p>
          <a:p>
            <a:pPr marL="0" indent="0">
              <a:buNone/>
            </a:pPr>
            <a:r>
              <a:rPr lang="en-US" dirty="0">
                <a:solidFill>
                  <a:srgbClr val="1F1F1F"/>
                </a:solidFill>
                <a:effectLst>
                  <a:outerShdw blurRad="38100" dist="38100" dir="2700000" algn="tl">
                    <a:srgbClr val="000000">
                      <a:alpha val="43137"/>
                    </a:srgbClr>
                  </a:outerShdw>
                </a:effectLst>
                <a:latin typeface="ElsevierGulliver"/>
              </a:rPr>
              <a:t>R</a:t>
            </a:r>
            <a:r>
              <a:rPr lang="en-US" b="0" i="0" dirty="0">
                <a:solidFill>
                  <a:srgbClr val="1F1F1F"/>
                </a:solidFill>
                <a:effectLst>
                  <a:outerShdw blurRad="38100" dist="38100" dir="2700000" algn="tl">
                    <a:srgbClr val="000000">
                      <a:alpha val="43137"/>
                    </a:srgbClr>
                  </a:outerShdw>
                </a:effectLst>
                <a:latin typeface="ElsevierGulliver"/>
              </a:rPr>
              <a:t>egulate the activation of macrophages the beginning of angiogenesis</a:t>
            </a:r>
            <a:endParaRPr lang="en-US" dirty="0">
              <a:solidFill>
                <a:srgbClr val="1F1F1F"/>
              </a:solidFill>
              <a:latin typeface="ElsevierGulliver"/>
            </a:endParaRPr>
          </a:p>
          <a:p>
            <a:pPr marL="0" indent="0">
              <a:buNone/>
            </a:pPr>
            <a:r>
              <a:rPr lang="en-US" b="0" i="0" dirty="0">
                <a:solidFill>
                  <a:srgbClr val="1F1F1F"/>
                </a:solidFill>
                <a:effectLst>
                  <a:outerShdw blurRad="38100" dist="38100" dir="2700000" algn="tl">
                    <a:srgbClr val="000000">
                      <a:alpha val="43137"/>
                    </a:srgbClr>
                  </a:outerShdw>
                </a:effectLst>
                <a:latin typeface="ElsevierGulliver"/>
              </a:rPr>
              <a:t>Proliferation and migration of dermal fibroblasts and keratinocytes </a:t>
            </a:r>
          </a:p>
          <a:p>
            <a:pPr marL="0" indent="0">
              <a:buNone/>
            </a:pPr>
            <a:r>
              <a:rPr lang="en-US" b="0" i="0" dirty="0">
                <a:solidFill>
                  <a:srgbClr val="1F1F1F"/>
                </a:solidFill>
                <a:effectLst>
                  <a:outerShdw blurRad="38100" dist="38100" dir="2700000" algn="tl">
                    <a:srgbClr val="000000">
                      <a:alpha val="43137"/>
                    </a:srgbClr>
                  </a:outerShdw>
                </a:effectLst>
                <a:latin typeface="ElsevierGulliver"/>
              </a:rPr>
              <a:t>the inherent ability of myofibroblasts to modify the turnover of the extracellular matrix .</a:t>
            </a:r>
          </a:p>
          <a:p>
            <a:pPr marL="0" indent="0">
              <a:buNone/>
            </a:pPr>
            <a:r>
              <a:rPr lang="en-US" b="0" i="0" dirty="0">
                <a:solidFill>
                  <a:srgbClr val="1F1F1F"/>
                </a:solidFill>
                <a:effectLst/>
                <a:latin typeface="ElsevierGulliver"/>
              </a:rPr>
              <a:t>[Recent studies have shown that cell-derived exosomes can help heal a variety of wounds, but the evidence for using exosomes to support diabetic wound healing is still pre-clinical and unclear.]</a:t>
            </a:r>
            <a:endParaRPr lang="en-US" dirty="0"/>
          </a:p>
        </p:txBody>
      </p:sp>
    </p:spTree>
    <p:extLst>
      <p:ext uri="{BB962C8B-B14F-4D97-AF65-F5344CB8AC3E}">
        <p14:creationId xmlns:p14="http://schemas.microsoft.com/office/powerpoint/2010/main" val="3545240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5EBE-DDED-AE6C-5A89-1A0955025C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6059D2-8CB3-311F-F3E2-BDA2A2B01BA9}"/>
              </a:ext>
            </a:extLst>
          </p:cNvPr>
          <p:cNvSpPr>
            <a:spLocks noGrp="1"/>
          </p:cNvSpPr>
          <p:nvPr>
            <p:ph idx="1"/>
          </p:nvPr>
        </p:nvSpPr>
        <p:spPr/>
        <p:txBody>
          <a:bodyPr/>
          <a:lstStyle/>
          <a:p>
            <a:r>
              <a:rPr lang="en-US" dirty="0"/>
              <a:t>exosomes can significantly reduce the inflammatory response, stimulate angiogenesis, re-epithelialization, and collagen deposition, and eventually accelerate diabetic wound healing. Additionally, no adverse effects of exosome therapy were reported in these included studies. The utilization of cell-derived exosomes appears to be highly encouraging given the high prevalence and treatment resistance of diabetic wounds in the elderly population.</a:t>
            </a:r>
          </a:p>
        </p:txBody>
      </p:sp>
    </p:spTree>
    <p:extLst>
      <p:ext uri="{BB962C8B-B14F-4D97-AF65-F5344CB8AC3E}">
        <p14:creationId xmlns:p14="http://schemas.microsoft.com/office/powerpoint/2010/main" val="2513603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A2BE-E169-A989-E203-E5D7C5890ED3}"/>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effectiveness of cell-derived exosome therapy for diabetic wound</a:t>
            </a:r>
          </a:p>
        </p:txBody>
      </p:sp>
      <p:sp>
        <p:nvSpPr>
          <p:cNvPr id="3" name="Content Placeholder 2">
            <a:extLst>
              <a:ext uri="{FF2B5EF4-FFF2-40B4-BE49-F238E27FC236}">
                <a16:creationId xmlns:a16="http://schemas.microsoft.com/office/drawing/2014/main" id="{48DEF62B-7016-45E7-39D9-966048470385}"/>
              </a:ext>
            </a:extLst>
          </p:cNvPr>
          <p:cNvSpPr>
            <a:spLocks noGrp="1"/>
          </p:cNvSpPr>
          <p:nvPr>
            <p:ph idx="1"/>
          </p:nvPr>
        </p:nvSpPr>
        <p:spPr/>
        <p:txBody>
          <a:bodyPr/>
          <a:lstStyle/>
          <a:p>
            <a:r>
              <a:rPr lang="en-US" dirty="0"/>
              <a:t>Exosomes have less immunological rejection and strong biocompatibility because it is a </a:t>
            </a:r>
            <a:r>
              <a:rPr lang="en-US" b="1" dirty="0"/>
              <a:t>cell-free therapy </a:t>
            </a:r>
            <a:r>
              <a:rPr lang="en-US" dirty="0"/>
              <a:t>obtained from living organisms</a:t>
            </a:r>
          </a:p>
          <a:p>
            <a:endParaRPr lang="en-US" dirty="0"/>
          </a:p>
          <a:p>
            <a:r>
              <a:rPr lang="en-US" dirty="0"/>
              <a:t>Exosome therapy can significantly enhance the quality of diabetic wounds, especially when used in conjunction with novel dressings</a:t>
            </a:r>
          </a:p>
          <a:p>
            <a:r>
              <a:rPr lang="en-US" dirty="0"/>
              <a:t>Exosomes those derived from adipose stem cells or bone marrow mesenchymal stem cells, can </a:t>
            </a:r>
            <a:r>
              <a:rPr lang="en-US" dirty="0">
                <a:solidFill>
                  <a:srgbClr val="00B0F0"/>
                </a:solidFill>
              </a:rPr>
              <a:t>enhance angiogenesis </a:t>
            </a:r>
            <a:r>
              <a:rPr lang="en-US" dirty="0"/>
              <a:t>and </a:t>
            </a:r>
            <a:r>
              <a:rPr lang="en-US" dirty="0">
                <a:solidFill>
                  <a:srgbClr val="00B0F0"/>
                </a:solidFill>
              </a:rPr>
              <a:t>tissue repair </a:t>
            </a:r>
            <a:r>
              <a:rPr lang="en-US" dirty="0"/>
              <a:t>when applied to the surface of diabetic wounds</a:t>
            </a:r>
          </a:p>
        </p:txBody>
      </p:sp>
    </p:spTree>
    <p:extLst>
      <p:ext uri="{BB962C8B-B14F-4D97-AF65-F5344CB8AC3E}">
        <p14:creationId xmlns:p14="http://schemas.microsoft.com/office/powerpoint/2010/main" val="4176608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4FE2-071C-3F96-C0EC-B523F9672480}"/>
              </a:ext>
            </a:extLst>
          </p:cNvPr>
          <p:cNvSpPr>
            <a:spLocks noGrp="1"/>
          </p:cNvSpPr>
          <p:nvPr>
            <p:ph type="title"/>
          </p:nvPr>
        </p:nvSpPr>
        <p:spPr>
          <a:xfrm>
            <a:off x="838200" y="1"/>
            <a:ext cx="10515600" cy="670559"/>
          </a:xfrm>
        </p:spPr>
        <p:txBody>
          <a:bodyPr>
            <a:normAutofit fontScale="90000"/>
          </a:bodyPr>
          <a:lstStyle/>
          <a:p>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Light" panose="020F0302020204030204"/>
                <a:ea typeface="+mj-ea"/>
                <a:cs typeface="+mj-cs"/>
              </a:rPr>
              <a:t>Exosomes</a:t>
            </a:r>
            <a:endParaRPr lang="en-US" dirty="0"/>
          </a:p>
        </p:txBody>
      </p:sp>
      <p:sp>
        <p:nvSpPr>
          <p:cNvPr id="3" name="Content Placeholder 2">
            <a:extLst>
              <a:ext uri="{FF2B5EF4-FFF2-40B4-BE49-F238E27FC236}">
                <a16:creationId xmlns:a16="http://schemas.microsoft.com/office/drawing/2014/main" id="{6AE6CA51-887F-86EA-E531-0E0C92A510B2}"/>
              </a:ext>
            </a:extLst>
          </p:cNvPr>
          <p:cNvSpPr>
            <a:spLocks noGrp="1"/>
          </p:cNvSpPr>
          <p:nvPr>
            <p:ph idx="1"/>
          </p:nvPr>
        </p:nvSpPr>
        <p:spPr>
          <a:xfrm>
            <a:off x="838200" y="1107440"/>
            <a:ext cx="10515600" cy="5577839"/>
          </a:xfrm>
        </p:spPr>
        <p:txBody>
          <a:bodyPr>
            <a:normAutofit/>
          </a:bodyPr>
          <a:lstStyle/>
          <a:p>
            <a:pPr marL="0" indent="0" rtl="1">
              <a:buNone/>
            </a:pPr>
            <a:r>
              <a:rPr lang="en-US" dirty="0"/>
              <a:t>[Exosomes are extracellular vesicles, 50‒150 nm in diameter, which are protected by a phospholipid bilayer membrane and carry proteins, lipids, and nucleic acids, including microRNA (miRNA) that can be transmitted to the wound area without degradation .This enables exosomes to regulate the function of various cells within the wound microenvironment. miRNAs are phylogenetically conserved short (∼22 nucleotides) noncoding RNAs that can post-transcriptionally regulate gene expression by mRNA destabilization, degradation, and/or translation suppression </a:t>
            </a:r>
          </a:p>
        </p:txBody>
      </p:sp>
    </p:spTree>
    <p:extLst>
      <p:ext uri="{BB962C8B-B14F-4D97-AF65-F5344CB8AC3E}">
        <p14:creationId xmlns:p14="http://schemas.microsoft.com/office/powerpoint/2010/main" val="1554140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3C20-71A5-FF7F-C04E-D7E3F59ADD81}"/>
              </a:ext>
            </a:extLst>
          </p:cNvPr>
          <p:cNvSpPr>
            <a:spLocks noGrp="1"/>
          </p:cNvSpPr>
          <p:nvPr>
            <p:ph type="title"/>
          </p:nvPr>
        </p:nvSpPr>
        <p:spPr>
          <a:xfrm>
            <a:off x="721360" y="1"/>
            <a:ext cx="10632440" cy="833119"/>
          </a:xfrm>
        </p:spPr>
        <p:txBody>
          <a:bodyPr>
            <a:normAutofit/>
          </a:bodyPr>
          <a:lstStyle/>
          <a:p>
            <a:r>
              <a:rPr lang="en-US" b="1" dirty="0">
                <a:solidFill>
                  <a:srgbClr val="FF0000"/>
                </a:solidFill>
                <a:effectLst>
                  <a:outerShdw blurRad="38100" dist="38100" dir="2700000" algn="tl">
                    <a:srgbClr val="000000">
                      <a:alpha val="43137"/>
                    </a:srgbClr>
                  </a:outerShdw>
                </a:effectLst>
              </a:rPr>
              <a:t>Exosomes</a:t>
            </a:r>
          </a:p>
        </p:txBody>
      </p:sp>
      <p:sp>
        <p:nvSpPr>
          <p:cNvPr id="3" name="Content Placeholder 2">
            <a:extLst>
              <a:ext uri="{FF2B5EF4-FFF2-40B4-BE49-F238E27FC236}">
                <a16:creationId xmlns:a16="http://schemas.microsoft.com/office/drawing/2014/main" id="{1C2B2027-5FF6-39CD-ACBA-0A97803FE714}"/>
              </a:ext>
            </a:extLst>
          </p:cNvPr>
          <p:cNvSpPr>
            <a:spLocks noGrp="1"/>
          </p:cNvSpPr>
          <p:nvPr>
            <p:ph idx="1"/>
          </p:nvPr>
        </p:nvSpPr>
        <p:spPr>
          <a:xfrm>
            <a:off x="838200" y="914399"/>
            <a:ext cx="10515600" cy="5943599"/>
          </a:xfrm>
        </p:spPr>
        <p:txBody>
          <a:bodyPr>
            <a:normAutofit/>
          </a:bodyPr>
          <a:lstStyle/>
          <a:p>
            <a:pPr marL="0" indent="0">
              <a:buNone/>
            </a:pPr>
            <a:r>
              <a:rPr lang="en-US" b="1" dirty="0">
                <a:solidFill>
                  <a:schemeClr val="accent2">
                    <a:lumMod val="75000"/>
                  </a:schemeClr>
                </a:solidFill>
                <a:effectLst>
                  <a:outerShdw blurRad="38100" dist="38100" dir="2700000" algn="tl">
                    <a:srgbClr val="000000">
                      <a:alpha val="43137"/>
                    </a:srgbClr>
                  </a:outerShdw>
                </a:effectLst>
              </a:rPr>
              <a:t>Adipose mesenchymal stem cells Exosomes </a:t>
            </a:r>
          </a:p>
          <a:p>
            <a:pPr marL="0" indent="0">
              <a:buNone/>
            </a:pPr>
            <a:r>
              <a:rPr lang="en-US" dirty="0"/>
              <a:t>proliferation of vascular endothelial stem cells</a:t>
            </a:r>
          </a:p>
          <a:p>
            <a:pPr marL="0" indent="0">
              <a:buNone/>
            </a:pPr>
            <a:r>
              <a:rPr lang="en-US" dirty="0"/>
              <a:t> angiogenesis</a:t>
            </a:r>
          </a:p>
          <a:p>
            <a:pPr marL="0" indent="0">
              <a:buNone/>
            </a:pPr>
            <a:r>
              <a:rPr lang="en-US" dirty="0"/>
              <a:t>wound granulation tissue formation</a:t>
            </a:r>
          </a:p>
          <a:p>
            <a:pPr marL="0" indent="0">
              <a:buNone/>
            </a:pPr>
            <a:r>
              <a:rPr lang="en-US" dirty="0"/>
              <a:t>growth factor expression </a:t>
            </a:r>
          </a:p>
          <a:p>
            <a:pPr marL="0" indent="0">
              <a:buNone/>
            </a:pPr>
            <a:r>
              <a:rPr lang="en-US" dirty="0"/>
              <a:t>reduce the levels of inflammation- and oxidative stress-related proteins </a:t>
            </a:r>
          </a:p>
          <a:p>
            <a:pPr marL="0" indent="0">
              <a:buNone/>
            </a:pPr>
            <a:r>
              <a:rPr lang="en-US" b="1" dirty="0">
                <a:solidFill>
                  <a:schemeClr val="accent2">
                    <a:lumMod val="75000"/>
                  </a:schemeClr>
                </a:solidFill>
                <a:effectLst>
                  <a:outerShdw blurRad="38100" dist="38100" dir="2700000" algn="tl">
                    <a:srgbClr val="000000">
                      <a:alpha val="43137"/>
                    </a:srgbClr>
                  </a:outerShdw>
                </a:effectLst>
              </a:rPr>
              <a:t>Umbilical cord Exosomes </a:t>
            </a:r>
          </a:p>
          <a:p>
            <a:pPr marL="0" indent="0">
              <a:buNone/>
            </a:pPr>
            <a:r>
              <a:rPr lang="en-US" dirty="0"/>
              <a:t>wound angiogenesis</a:t>
            </a:r>
          </a:p>
          <a:p>
            <a:pPr marL="0" indent="0">
              <a:buNone/>
            </a:pPr>
            <a:r>
              <a:rPr lang="en-US" b="1" dirty="0">
                <a:solidFill>
                  <a:schemeClr val="accent2">
                    <a:lumMod val="75000"/>
                  </a:schemeClr>
                </a:solidFill>
                <a:effectLst>
                  <a:outerShdw blurRad="38100" dist="38100" dir="2700000" algn="tl">
                    <a:srgbClr val="000000">
                      <a:alpha val="43137"/>
                    </a:srgbClr>
                  </a:outerShdw>
                </a:effectLst>
              </a:rPr>
              <a:t>Menstrual blood  Mesenchymal stem cell exosomes </a:t>
            </a:r>
          </a:p>
          <a:p>
            <a:pPr marL="0" indent="0">
              <a:buNone/>
            </a:pPr>
            <a:r>
              <a:rPr lang="en-US" dirty="0"/>
              <a:t>increase the amount of neovascularization in the skin of diabetic mice.</a:t>
            </a:r>
            <a:r>
              <a:rPr lang="fa-IR" dirty="0"/>
              <a:t> </a:t>
            </a:r>
            <a:endParaRPr lang="en-US" dirty="0"/>
          </a:p>
        </p:txBody>
      </p:sp>
    </p:spTree>
    <p:extLst>
      <p:ext uri="{BB962C8B-B14F-4D97-AF65-F5344CB8AC3E}">
        <p14:creationId xmlns:p14="http://schemas.microsoft.com/office/powerpoint/2010/main" val="4019141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B625-C60D-8A07-040E-58E5D15EF41C}"/>
              </a:ext>
            </a:extLst>
          </p:cNvPr>
          <p:cNvSpPr>
            <a:spLocks noGrp="1"/>
          </p:cNvSpPr>
          <p:nvPr>
            <p:ph type="title"/>
          </p:nvPr>
        </p:nvSpPr>
        <p:spPr/>
        <p:txBody>
          <a:bodyPr>
            <a:normAutofit/>
          </a:bodyPr>
          <a:lstStyle/>
          <a:p>
            <a:r>
              <a:rPr lang="en-US" sz="3600" b="1" dirty="0">
                <a:solidFill>
                  <a:srgbClr val="FF0000"/>
                </a:solidFill>
                <a:effectLst>
                  <a:outerShdw blurRad="38100" dist="38100" dir="2700000" algn="tl">
                    <a:srgbClr val="000000">
                      <a:alpha val="43137"/>
                    </a:srgbClr>
                  </a:outerShdw>
                </a:effectLst>
              </a:rPr>
              <a:t>The different types of exosomes sources and the different ways of administrations</a:t>
            </a:r>
          </a:p>
        </p:txBody>
      </p:sp>
      <p:pic>
        <p:nvPicPr>
          <p:cNvPr id="5" name="Content Placeholder 4">
            <a:extLst>
              <a:ext uri="{FF2B5EF4-FFF2-40B4-BE49-F238E27FC236}">
                <a16:creationId xmlns:a16="http://schemas.microsoft.com/office/drawing/2014/main" id="{328186AE-E69B-34E0-E7ED-82DD00B30F35}"/>
              </a:ext>
            </a:extLst>
          </p:cNvPr>
          <p:cNvPicPr>
            <a:picLocks noGrp="1" noChangeAspect="1"/>
          </p:cNvPicPr>
          <p:nvPr>
            <p:ph idx="1"/>
          </p:nvPr>
        </p:nvPicPr>
        <p:blipFill>
          <a:blip r:embed="rId2"/>
          <a:stretch>
            <a:fillRect/>
          </a:stretch>
        </p:blipFill>
        <p:spPr>
          <a:xfrm>
            <a:off x="838200" y="2020856"/>
            <a:ext cx="10515600" cy="3960876"/>
          </a:xfrm>
        </p:spPr>
      </p:pic>
    </p:spTree>
    <p:extLst>
      <p:ext uri="{BB962C8B-B14F-4D97-AF65-F5344CB8AC3E}">
        <p14:creationId xmlns:p14="http://schemas.microsoft.com/office/powerpoint/2010/main" val="1316102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8BF5-CDE2-FE6C-C104-E46D770D99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5D14B4-B338-25E6-D7F4-B876F558FC84}"/>
              </a:ext>
            </a:extLst>
          </p:cNvPr>
          <p:cNvSpPr>
            <a:spLocks noGrp="1"/>
          </p:cNvSpPr>
          <p:nvPr>
            <p:ph idx="1"/>
          </p:nvPr>
        </p:nvSpPr>
        <p:spPr>
          <a:xfrm>
            <a:off x="838200" y="1825625"/>
            <a:ext cx="10515600" cy="4667250"/>
          </a:xfrm>
        </p:spPr>
        <p:txBody>
          <a:bodyPr/>
          <a:lstStyle/>
          <a:p>
            <a:pPr marL="0" indent="0">
              <a:buNone/>
            </a:pPr>
            <a:r>
              <a:rPr lang="en-US" dirty="0"/>
              <a:t>. At the same time, </a:t>
            </a:r>
            <a:r>
              <a:rPr lang="en-US" i="1" dirty="0"/>
              <a:t>in vivo</a:t>
            </a:r>
            <a:r>
              <a:rPr lang="en-US" dirty="0"/>
              <a:t> studies have confirmed that they have similar biological activity to stem cells intreating DFUs. Therefore, stem cell derivatives with higher safety and simpler mechanisms of action will have better development prospects. However, exosomes are also associated with various problems, such as a </a:t>
            </a:r>
            <a:r>
              <a:rPr lang="en-US" dirty="0">
                <a:effectLst>
                  <a:outerShdw blurRad="38100" dist="38100" dir="2700000" algn="tl">
                    <a:srgbClr val="000000">
                      <a:alpha val="43137"/>
                    </a:srgbClr>
                  </a:outerShdw>
                </a:effectLst>
              </a:rPr>
              <a:t>high preparation cost</a:t>
            </a:r>
            <a:r>
              <a:rPr lang="en-US" dirty="0"/>
              <a:t>, </a:t>
            </a:r>
            <a:r>
              <a:rPr lang="en-US" dirty="0">
                <a:effectLst>
                  <a:outerShdw blurRad="38100" dist="38100" dir="2700000" algn="tl">
                    <a:srgbClr val="000000">
                      <a:alpha val="43137"/>
                    </a:srgbClr>
                  </a:outerShdw>
                </a:effectLst>
              </a:rPr>
              <a:t>hampering large-scale production</a:t>
            </a:r>
            <a:r>
              <a:rPr lang="en-US" dirty="0"/>
              <a:t>. Methods to produce uniform and reliable exocrine therapeutic drugs is an important research topic for the clinical application of exosomes in the future.</a:t>
            </a:r>
          </a:p>
        </p:txBody>
      </p:sp>
    </p:spTree>
    <p:extLst>
      <p:ext uri="{BB962C8B-B14F-4D97-AF65-F5344CB8AC3E}">
        <p14:creationId xmlns:p14="http://schemas.microsoft.com/office/powerpoint/2010/main" val="4078598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1BC5-EE0E-EA34-834F-290F40D1CA8B}"/>
              </a:ext>
            </a:extLst>
          </p:cNvPr>
          <p:cNvSpPr>
            <a:spLocks noGrp="1"/>
          </p:cNvSpPr>
          <p:nvPr>
            <p:ph type="title"/>
          </p:nvPr>
        </p:nvSpPr>
        <p:spPr>
          <a:xfrm>
            <a:off x="838200" y="365125"/>
            <a:ext cx="10515600" cy="1148715"/>
          </a:xfrm>
        </p:spPr>
        <p:txBody>
          <a:bodyPr>
            <a:normAutofit fontScale="90000"/>
          </a:bodyPr>
          <a:lstStyle/>
          <a:p>
            <a:r>
              <a:rPr lang="en-US" sz="3600" b="1" i="0" dirty="0">
                <a:solidFill>
                  <a:srgbClr val="FF0000"/>
                </a:solidFill>
                <a:effectLst>
                  <a:outerShdw blurRad="38100" dist="38100" dir="2700000" algn="tl">
                    <a:srgbClr val="000000">
                      <a:alpha val="43137"/>
                    </a:srgbClr>
                  </a:outerShdw>
                </a:effectLst>
                <a:latin typeface="STIXGeneral-Regular"/>
              </a:rPr>
              <a:t>Impact of Bone Marrow Mesenchymal Stem Cells and Bone Marrow-Derived Mononuclear Cells</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9E4F6696-1059-1B60-080A-1E092219B367}"/>
              </a:ext>
            </a:extLst>
          </p:cNvPr>
          <p:cNvSpPr>
            <a:spLocks noGrp="1"/>
          </p:cNvSpPr>
          <p:nvPr>
            <p:ph idx="1"/>
          </p:nvPr>
        </p:nvSpPr>
        <p:spPr>
          <a:xfrm>
            <a:off x="838200" y="1825625"/>
            <a:ext cx="10515600" cy="4798696"/>
          </a:xfrm>
        </p:spPr>
        <p:txBody>
          <a:bodyPr>
            <a:normAutofit/>
          </a:bodyPr>
          <a:lstStyle/>
          <a:p>
            <a:pPr marL="0" indent="0">
              <a:buNone/>
            </a:pPr>
            <a:r>
              <a:rPr lang="en-US" b="0" i="0" dirty="0">
                <a:solidFill>
                  <a:srgbClr val="000000"/>
                </a:solidFill>
                <a:effectLst/>
                <a:latin typeface="STIXGeneral-Regular"/>
              </a:rPr>
              <a:t> increase in pain-free walking distance, improvement in leg perfusion, ankle-brachial index (ABI), transcutaneous oxygen pressure (TcO</a:t>
            </a:r>
            <a:r>
              <a:rPr lang="en-US" b="0" i="0" baseline="-25000" dirty="0">
                <a:solidFill>
                  <a:srgbClr val="000000"/>
                </a:solidFill>
                <a:effectLst/>
                <a:latin typeface="STIXGeneral-Regular"/>
              </a:rPr>
              <a:t>2</a:t>
            </a:r>
            <a:r>
              <a:rPr lang="en-US" b="0" i="0" dirty="0">
                <a:solidFill>
                  <a:srgbClr val="000000"/>
                </a:solidFill>
                <a:effectLst/>
                <a:latin typeface="STIXGeneral-Regular"/>
              </a:rPr>
              <a:t>), and magnetic resonance angiography (MRA) analysis. Improved clinical outcomes were faster, with the BM-MSC group achieving 100% ulcer healing earlier than the BM-MNC group at six weeks post cell therapy and maintaining the highest throughout clinic visits.</a:t>
            </a:r>
          </a:p>
          <a:p>
            <a:pPr marL="0" indent="0">
              <a:buNone/>
            </a:pPr>
            <a:endParaRPr lang="en-US" dirty="0">
              <a:solidFill>
                <a:srgbClr val="000000"/>
              </a:solidFill>
              <a:latin typeface="STIXGeneral-Regular"/>
            </a:endParaRPr>
          </a:p>
          <a:p>
            <a:pPr marL="0" indent="0" algn="r">
              <a:buNone/>
            </a:pPr>
            <a:r>
              <a:rPr lang="en-US" sz="1800" b="0" i="0" u="sng" dirty="0">
                <a:solidFill>
                  <a:schemeClr val="accent5">
                    <a:lumMod val="75000"/>
                  </a:schemeClr>
                </a:solidFill>
                <a:effectLst/>
                <a:latin typeface="STIXGeneral-Regular"/>
              </a:rPr>
              <a:t>Comparison of bone marrow mesenchymal stem cells with bone marrow-derived mononuclear cells for treatment of diabetic critical limb ischemia and foot ulcer:</a:t>
            </a:r>
          </a:p>
          <a:p>
            <a:pPr marL="0" indent="0" algn="r">
              <a:buNone/>
            </a:pPr>
            <a:r>
              <a:rPr lang="en-US" sz="1800" dirty="0">
                <a:solidFill>
                  <a:schemeClr val="accent5">
                    <a:lumMod val="75000"/>
                  </a:schemeClr>
                </a:solidFill>
              </a:rPr>
              <a:t>Lu et al</a:t>
            </a:r>
          </a:p>
        </p:txBody>
      </p:sp>
    </p:spTree>
    <p:extLst>
      <p:ext uri="{BB962C8B-B14F-4D97-AF65-F5344CB8AC3E}">
        <p14:creationId xmlns:p14="http://schemas.microsoft.com/office/powerpoint/2010/main" val="263633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63600"/>
            <a:ext cx="10671386" cy="4867499"/>
          </a:xfrm>
        </p:spPr>
        <p:txBody>
          <a:bodyPr>
            <a:normAutofit/>
          </a:bodyPr>
          <a:lstStyle/>
          <a:p>
            <a:pPr marL="0" indent="0">
              <a:buNone/>
            </a:pPr>
            <a:r>
              <a:rPr lang="en-US" sz="2800" dirty="0"/>
              <a:t>Persons with diabetes have  a </a:t>
            </a:r>
            <a:r>
              <a:rPr lang="en-US" sz="2800" dirty="0">
                <a:solidFill>
                  <a:srgbClr val="C00000"/>
                </a:solidFill>
              </a:rPr>
              <a:t>15</a:t>
            </a:r>
            <a:r>
              <a:rPr lang="en-US" sz="2800" dirty="0">
                <a:solidFill>
                  <a:srgbClr val="002060"/>
                </a:solidFill>
              </a:rPr>
              <a:t>- to </a:t>
            </a:r>
            <a:r>
              <a:rPr lang="en-US" sz="2800" dirty="0">
                <a:solidFill>
                  <a:srgbClr val="C00000"/>
                </a:solidFill>
              </a:rPr>
              <a:t>40</a:t>
            </a:r>
            <a:r>
              <a:rPr lang="en-US" sz="2800" dirty="0">
                <a:solidFill>
                  <a:srgbClr val="002060"/>
                </a:solidFill>
              </a:rPr>
              <a:t>-fold </a:t>
            </a:r>
          </a:p>
          <a:p>
            <a:pPr marL="0" indent="0">
              <a:buNone/>
            </a:pPr>
            <a:r>
              <a:rPr lang="en-US" sz="2800" dirty="0"/>
              <a:t>higher risk of </a:t>
            </a:r>
            <a:r>
              <a:rPr lang="en-US" sz="2800" dirty="0" err="1"/>
              <a:t>lowerextremity</a:t>
            </a:r>
            <a:r>
              <a:rPr lang="en-US" sz="2800" dirty="0"/>
              <a:t> amputation compared</a:t>
            </a:r>
          </a:p>
          <a:p>
            <a:pPr marL="0" indent="0">
              <a:buNone/>
            </a:pPr>
            <a:r>
              <a:rPr lang="en-US" sz="2800" dirty="0"/>
              <a:t>with their nondiabetic counterparts.</a:t>
            </a:r>
          </a:p>
          <a:p>
            <a:pPr marL="0" indent="0">
              <a:buNone/>
            </a:pPr>
            <a:r>
              <a:rPr lang="en-US" sz="2800" dirty="0"/>
              <a:t> Survival is poor in diabetic patients after an amputation, with higher</a:t>
            </a:r>
            <a:endParaRPr lang="fa-IR" sz="2800" dirty="0"/>
          </a:p>
          <a:p>
            <a:pPr marL="0" indent="0">
              <a:buNone/>
            </a:pPr>
            <a:r>
              <a:rPr lang="en-US" sz="2800" dirty="0"/>
              <a:t> levels of amputation</a:t>
            </a:r>
            <a:r>
              <a:rPr lang="fa-IR" sz="2800" dirty="0"/>
              <a:t> </a:t>
            </a:r>
            <a:r>
              <a:rPr lang="en-US" sz="2800" dirty="0"/>
              <a:t>generally having lower survival rates.</a:t>
            </a:r>
          </a:p>
          <a:p>
            <a:pPr marL="0" indent="0">
              <a:buNone/>
            </a:pPr>
            <a:r>
              <a:rPr lang="en-US" sz="2800" dirty="0"/>
              <a:t>5-year survival rate after major amputation in this population is less than </a:t>
            </a:r>
            <a:r>
              <a:rPr lang="en-US" sz="2800" dirty="0">
                <a:solidFill>
                  <a:srgbClr val="C00000"/>
                </a:solidFill>
              </a:rPr>
              <a:t>50%</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613362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96ED-11C4-95F9-A8E4-5F1C6E140F86}"/>
              </a:ext>
            </a:extLst>
          </p:cNvPr>
          <p:cNvSpPr>
            <a:spLocks noGrp="1"/>
          </p:cNvSpPr>
          <p:nvPr>
            <p:ph type="title"/>
          </p:nvPr>
        </p:nvSpPr>
        <p:spPr/>
        <p:txBody>
          <a:bodyPr>
            <a:normAutofit fontScale="90000"/>
          </a:bodyPr>
          <a:lstStyle/>
          <a:p>
            <a:r>
              <a:rPr lang="en-US" sz="3600" b="1" i="0" dirty="0">
                <a:solidFill>
                  <a:srgbClr val="FF0000"/>
                </a:solidFill>
                <a:effectLst>
                  <a:outerShdw blurRad="38100" dist="38100" dir="2700000" algn="tl">
                    <a:srgbClr val="000000">
                      <a:alpha val="43137"/>
                    </a:srgbClr>
                  </a:outerShdw>
                </a:effectLst>
                <a:latin typeface="STIXGeneral-Regular"/>
              </a:rPr>
              <a:t>The Potential of Allogeneic Stem Cell Sheets for Treating Diabetic Foot Ulcers</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B8424780-32C9-89CA-C17C-DE08D2455BC6}"/>
              </a:ext>
            </a:extLst>
          </p:cNvPr>
          <p:cNvSpPr>
            <a:spLocks noGrp="1"/>
          </p:cNvSpPr>
          <p:nvPr>
            <p:ph idx="1"/>
          </p:nvPr>
        </p:nvSpPr>
        <p:spPr>
          <a:xfrm>
            <a:off x="838200" y="1270000"/>
            <a:ext cx="10515600" cy="6085840"/>
          </a:xfrm>
        </p:spPr>
        <p:txBody>
          <a:bodyPr>
            <a:normAutofit/>
          </a:bodyPr>
          <a:lstStyle/>
          <a:p>
            <a:pPr marL="0" indent="0">
              <a:buNone/>
            </a:pPr>
            <a:r>
              <a:rPr lang="en-US" b="0" i="0" dirty="0">
                <a:solidFill>
                  <a:srgbClr val="000000"/>
                </a:solidFill>
                <a:effectLst/>
                <a:latin typeface="STIXGeneral-Regular"/>
              </a:rPr>
              <a:t>The allogeneic ASC sheet is a 5 cm hydrogel sheet that contains allogeneic ASCs.  Autologous stem cells and allogeneic stem cell sheets were applied directly to the wound bed after debridement improved complete wound closure faster. The rate of wound size reduction at one-week post cell application was higher in the treatment group than in the control group. The treatment group observed almost double the rate of complete wound closure at eight weeks than the control.  they did not observe any signs of rejection. Regarding these outcomes, the authors, therefore, pointed out that patients with diabetic foot ulcers who do not demonstrate any clinical improvements in wound healing even with optimal blood sugar control possess reasonable vascularity () and with no obvious signs of infection are most likely to respond well to allogeneic (AD-MSC) therapy</a:t>
            </a:r>
          </a:p>
          <a:p>
            <a:pPr marL="0" indent="0">
              <a:buNone/>
            </a:pPr>
            <a:r>
              <a:rPr lang="en-US" sz="1800" dirty="0">
                <a:solidFill>
                  <a:srgbClr val="0070C0"/>
                </a:solidFill>
              </a:rPr>
              <a:t>Potential of allogeneic adipose-derived stem cell–hydrogel complex for treating diabetic foot ulcers,” Diabetes, vol. 68, no. 4, pp. 837–846, 2019.</a:t>
            </a:r>
          </a:p>
        </p:txBody>
      </p:sp>
    </p:spTree>
    <p:extLst>
      <p:ext uri="{BB962C8B-B14F-4D97-AF65-F5344CB8AC3E}">
        <p14:creationId xmlns:p14="http://schemas.microsoft.com/office/powerpoint/2010/main" val="4284031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5A47-4B2F-2DA8-3E59-ADC592374095}"/>
              </a:ext>
            </a:extLst>
          </p:cNvPr>
          <p:cNvSpPr>
            <a:spLocks noGrp="1"/>
          </p:cNvSpPr>
          <p:nvPr>
            <p:ph type="title"/>
          </p:nvPr>
        </p:nvSpPr>
        <p:spPr/>
        <p:txBody>
          <a:bodyPr>
            <a:normAutofit fontScale="90000"/>
          </a:bodyPr>
          <a:lstStyle/>
          <a:p>
            <a:r>
              <a:rPr lang="en-US" sz="3100" b="1" i="0" dirty="0">
                <a:solidFill>
                  <a:srgbClr val="FF0000"/>
                </a:solidFill>
                <a:effectLst>
                  <a:outerShdw blurRad="38100" dist="38100" dir="2700000" algn="tl">
                    <a:srgbClr val="000000">
                      <a:alpha val="43137"/>
                    </a:srgbClr>
                  </a:outerShdw>
                </a:effectLst>
                <a:latin typeface="STIXGeneral-Regular"/>
              </a:rPr>
              <a:t>Intralesional Allogeneic Adipose-Derived Mesenchymal Stem Cells</a:t>
            </a:r>
            <a:br>
              <a:rPr lang="en-US" b="1" i="0" dirty="0">
                <a:solidFill>
                  <a:srgbClr val="000000"/>
                </a:solidFill>
                <a:effectLst/>
                <a:latin typeface="STIXGeneral-Regular"/>
              </a:rPr>
            </a:br>
            <a:endParaRPr lang="en-US" dirty="0"/>
          </a:p>
        </p:txBody>
      </p:sp>
      <p:sp>
        <p:nvSpPr>
          <p:cNvPr id="3" name="Content Placeholder 2">
            <a:extLst>
              <a:ext uri="{FF2B5EF4-FFF2-40B4-BE49-F238E27FC236}">
                <a16:creationId xmlns:a16="http://schemas.microsoft.com/office/drawing/2014/main" id="{2931DC3C-9280-227A-0027-3C184C6DB977}"/>
              </a:ext>
            </a:extLst>
          </p:cNvPr>
          <p:cNvSpPr>
            <a:spLocks noGrp="1"/>
          </p:cNvSpPr>
          <p:nvPr>
            <p:ph idx="1"/>
          </p:nvPr>
        </p:nvSpPr>
        <p:spPr/>
        <p:txBody>
          <a:bodyPr/>
          <a:lstStyle/>
          <a:p>
            <a:pPr marL="0" indent="0">
              <a:buNone/>
            </a:pPr>
            <a:r>
              <a:rPr lang="en-US" b="0" i="0" dirty="0">
                <a:solidFill>
                  <a:srgbClr val="000000"/>
                </a:solidFill>
                <a:effectLst/>
                <a:latin typeface="STIXGeneral-Regular"/>
              </a:rPr>
              <a:t>Wound closure was achieved in 85% of lesions in 17/20 patients in the AD-MSC group. With these findings, researchers concluded that in the treatment of reasonably low-grade diabetic foot ulcers with no signs of infection, intralesional injection of allogeneic AD-MSCs was safe and effective, with positive benefits to wound healing</a:t>
            </a:r>
            <a:endParaRPr lang="fa-IR" b="0" i="0" dirty="0">
              <a:solidFill>
                <a:srgbClr val="000000"/>
              </a:solidFill>
              <a:effectLst/>
              <a:latin typeface="STIXGeneral-Regular"/>
            </a:endParaRPr>
          </a:p>
          <a:p>
            <a:pPr marL="0" indent="0">
              <a:buNone/>
            </a:pPr>
            <a:endParaRPr lang="fa-IR" dirty="0">
              <a:solidFill>
                <a:srgbClr val="000000"/>
              </a:solidFill>
              <a:latin typeface="STIXGeneral-Regular"/>
            </a:endParaRPr>
          </a:p>
          <a:p>
            <a:pPr marL="0" indent="0">
              <a:buNone/>
            </a:pPr>
            <a:r>
              <a:rPr lang="en-US" sz="1600" dirty="0">
                <a:solidFill>
                  <a:srgbClr val="0070C0"/>
                </a:solidFill>
              </a:rPr>
              <a:t>Intralesional allogeneic adipose-derived stem cells application in chronic diabetic foot ulcer: phase I/2 safety study,” Foot and Ankle Surgery, vol. 27, no. 6, pp. 636–642, 2021. </a:t>
            </a:r>
            <a:r>
              <a:rPr lang="en-US" sz="1600" dirty="0" err="1">
                <a:solidFill>
                  <a:srgbClr val="0070C0"/>
                </a:solidFill>
              </a:rPr>
              <a:t>Uzun</a:t>
            </a:r>
            <a:r>
              <a:rPr lang="en-US" sz="1600" dirty="0">
                <a:solidFill>
                  <a:srgbClr val="0070C0"/>
                </a:solidFill>
              </a:rPr>
              <a:t> et al.</a:t>
            </a:r>
          </a:p>
        </p:txBody>
      </p:sp>
    </p:spTree>
    <p:extLst>
      <p:ext uri="{BB962C8B-B14F-4D97-AF65-F5344CB8AC3E}">
        <p14:creationId xmlns:p14="http://schemas.microsoft.com/office/powerpoint/2010/main" val="1592807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E126-4A1E-55FF-A1ED-9A89CC7DD7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67668E-D3FC-2989-92E8-A026703F6568}"/>
              </a:ext>
            </a:extLst>
          </p:cNvPr>
          <p:cNvSpPr>
            <a:spLocks noGrp="1"/>
          </p:cNvSpPr>
          <p:nvPr>
            <p:ph idx="1"/>
          </p:nvPr>
        </p:nvSpPr>
        <p:spPr>
          <a:xfrm>
            <a:off x="838200" y="1825624"/>
            <a:ext cx="10515600" cy="4910455"/>
          </a:xfrm>
        </p:spPr>
        <p:txBody>
          <a:bodyPr>
            <a:normAutofit/>
          </a:bodyPr>
          <a:lstStyle/>
          <a:p>
            <a:pPr marL="0" indent="0">
              <a:buNone/>
            </a:pPr>
            <a:r>
              <a:rPr lang="en-US" b="0" i="0" dirty="0">
                <a:solidFill>
                  <a:srgbClr val="000000"/>
                </a:solidFill>
                <a:effectLst/>
                <a:latin typeface="STIXGeneral-Regular"/>
              </a:rPr>
              <a:t>Stem cell therapy rectifies the fundamental pathophysiology of the diabetic foot ulcer. These cells take advantage of their potential to secret growth factors and cytokines that promote angiogenesis and collagen remodeling, which results in the formation of conducive habitats for the wound .</a:t>
            </a:r>
            <a:endParaRPr lang="en-US" dirty="0"/>
          </a:p>
        </p:txBody>
      </p:sp>
    </p:spTree>
    <p:extLst>
      <p:ext uri="{BB962C8B-B14F-4D97-AF65-F5344CB8AC3E}">
        <p14:creationId xmlns:p14="http://schemas.microsoft.com/office/powerpoint/2010/main" val="580461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5C78-5699-A6E4-D208-B6135ACCB5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E0224E-8C88-9089-FC51-B860102D68A5}"/>
              </a:ext>
            </a:extLst>
          </p:cNvPr>
          <p:cNvSpPr>
            <a:spLocks noGrp="1"/>
          </p:cNvSpPr>
          <p:nvPr>
            <p:ph idx="1"/>
          </p:nvPr>
        </p:nvSpPr>
        <p:spPr/>
        <p:txBody>
          <a:bodyPr/>
          <a:lstStyle/>
          <a:p>
            <a:pPr marL="0" indent="0">
              <a:buNone/>
            </a:pPr>
            <a:r>
              <a:rPr lang="en-US" b="0" i="0" dirty="0">
                <a:solidFill>
                  <a:srgbClr val="000000"/>
                </a:solidFill>
                <a:effectLst>
                  <a:outerShdw blurRad="38100" dist="38100" dir="2700000" algn="tl">
                    <a:srgbClr val="000000">
                      <a:alpha val="43137"/>
                    </a:srgbClr>
                  </a:outerShdw>
                </a:effectLst>
                <a:latin typeface="STIXGeneral-Regular"/>
              </a:rPr>
              <a:t>Mesenchymal stem cells </a:t>
            </a:r>
            <a:r>
              <a:rPr lang="en-US" b="0" i="0" dirty="0">
                <a:solidFill>
                  <a:srgbClr val="000000"/>
                </a:solidFill>
                <a:effectLst/>
                <a:latin typeface="STIXGeneral-Regular"/>
              </a:rPr>
              <a:t>are the most preferable and prospective cell source for the treatment of various diseases due to their capacity to differentiate into osteoblasts, adipocytes, chondrocytes, and cardiomyocytes. It is worth noting that the movement of stem cells is quite complex and is governed by an infinite range of cytokines, adhesion molecules, and essential growth factors.</a:t>
            </a:r>
            <a:r>
              <a:rPr lang="fa-IR" b="0" i="0" dirty="0">
                <a:solidFill>
                  <a:srgbClr val="000000"/>
                </a:solidFill>
                <a:effectLst/>
                <a:latin typeface="STIXGeneral-Regular"/>
              </a:rPr>
              <a:t> </a:t>
            </a:r>
            <a:endParaRPr lang="en-US" dirty="0"/>
          </a:p>
        </p:txBody>
      </p:sp>
    </p:spTree>
    <p:extLst>
      <p:ext uri="{BB962C8B-B14F-4D97-AF65-F5344CB8AC3E}">
        <p14:creationId xmlns:p14="http://schemas.microsoft.com/office/powerpoint/2010/main" val="313794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43E1-E8D6-45EC-ED6D-27DD98BC08BC}"/>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TIXGeneral-Regular"/>
              </a:rPr>
              <a:t>The Principle of Stem Cells</a:t>
            </a:r>
            <a:br>
              <a:rPr lang="en-US" b="1" dirty="0">
                <a:solidFill>
                  <a:srgbClr val="FF0000"/>
                </a:solidFill>
                <a:latin typeface="STIXGeneral-Regular"/>
              </a:rPr>
            </a:br>
            <a:endParaRPr lang="en-US" dirty="0">
              <a:solidFill>
                <a:srgbClr val="FF0000"/>
              </a:solidFill>
            </a:endParaRPr>
          </a:p>
        </p:txBody>
      </p:sp>
      <p:sp>
        <p:nvSpPr>
          <p:cNvPr id="3" name="Content Placeholder 2">
            <a:extLst>
              <a:ext uri="{FF2B5EF4-FFF2-40B4-BE49-F238E27FC236}">
                <a16:creationId xmlns:a16="http://schemas.microsoft.com/office/drawing/2014/main" id="{0C86D3AE-3EAC-7484-48F7-069E004184A8}"/>
              </a:ext>
            </a:extLst>
          </p:cNvPr>
          <p:cNvSpPr>
            <a:spLocks noGrp="1"/>
          </p:cNvSpPr>
          <p:nvPr>
            <p:ph idx="1"/>
          </p:nvPr>
        </p:nvSpPr>
        <p:spPr>
          <a:xfrm>
            <a:off x="838200" y="1825625"/>
            <a:ext cx="10515600" cy="4667250"/>
          </a:xfrm>
        </p:spPr>
        <p:txBody>
          <a:bodyPr>
            <a:normAutofit lnSpcReduction="10000"/>
          </a:bodyPr>
          <a:lstStyle/>
          <a:p>
            <a:pPr marL="0" indent="0" algn="just">
              <a:buNone/>
            </a:pPr>
            <a:r>
              <a:rPr lang="en-US" b="0" i="0" dirty="0">
                <a:solidFill>
                  <a:srgbClr val="000000"/>
                </a:solidFill>
                <a:effectLst/>
                <a:latin typeface="STIXGeneral-Regular"/>
              </a:rPr>
              <a:t>The critical factor of physiological wound healing is the new blood vessel formation within the transitional tissue that fills in the wound in the process of healing by a secondary intention, herein referred to as granulation tissue. </a:t>
            </a:r>
            <a:r>
              <a:rPr lang="en-US" b="0" i="0" dirty="0" err="1">
                <a:solidFill>
                  <a:srgbClr val="0070C0"/>
                </a:solidFill>
                <a:effectLst/>
                <a:latin typeface="STIXGeneral-Regular"/>
              </a:rPr>
              <a:t>Vasculogenesis</a:t>
            </a:r>
            <a:r>
              <a:rPr lang="en-US" b="0" i="0" dirty="0">
                <a:solidFill>
                  <a:srgbClr val="000000"/>
                </a:solidFill>
                <a:effectLst/>
                <a:latin typeface="STIXGeneral-Regular"/>
              </a:rPr>
              <a:t> and </a:t>
            </a:r>
            <a:r>
              <a:rPr lang="en-US" b="0" i="0" dirty="0">
                <a:solidFill>
                  <a:srgbClr val="0070C0"/>
                </a:solidFill>
                <a:effectLst/>
                <a:latin typeface="STIXGeneral-Regular"/>
              </a:rPr>
              <a:t>angiogenesis</a:t>
            </a:r>
            <a:r>
              <a:rPr lang="en-US" b="0" i="0" dirty="0">
                <a:solidFill>
                  <a:srgbClr val="000000"/>
                </a:solidFill>
                <a:effectLst/>
                <a:latin typeface="STIXGeneral-Regular"/>
              </a:rPr>
              <a:t> are the two processes leading to the granulation of tissue. Neovascularization of granulation tissue is a process that precedes angiogenesis, </a:t>
            </a:r>
            <a:r>
              <a:rPr lang="en-US" b="0" i="0" dirty="0" err="1">
                <a:solidFill>
                  <a:srgbClr val="000000"/>
                </a:solidFill>
                <a:effectLst/>
                <a:latin typeface="STIXGeneral-Regular"/>
              </a:rPr>
              <a:t>vasculogenesis</a:t>
            </a:r>
            <a:r>
              <a:rPr lang="en-US" b="0" i="0" dirty="0">
                <a:solidFill>
                  <a:srgbClr val="000000"/>
                </a:solidFill>
                <a:effectLst/>
                <a:latin typeface="STIXGeneral-Regular"/>
              </a:rPr>
              <a:t>, or both. Endothelial cell migration and proliferation activate the development of new capillaries from the prevailing vascular structure known as angiogenesis .Furthermore, angiogenesis is attainable by introducing growth factors like stem cells that have endothelial progenitor cells (EPCs) and mesenchymal cells as mature proteins and complementary DNA-carrying vector systems (cDNA-plasmid).</a:t>
            </a:r>
          </a:p>
          <a:p>
            <a:endParaRPr lang="en-US" dirty="0"/>
          </a:p>
        </p:txBody>
      </p:sp>
    </p:spTree>
    <p:extLst>
      <p:ext uri="{BB962C8B-B14F-4D97-AF65-F5344CB8AC3E}">
        <p14:creationId xmlns:p14="http://schemas.microsoft.com/office/powerpoint/2010/main" val="3929916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7087-A39A-E21E-1438-269FD3CDF7A8}"/>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IBM Plex Sans" panose="020B0503050203000203" pitchFamily="34" charset="0"/>
              </a:rPr>
              <a:t>Recommendations</a:t>
            </a:r>
            <a:br>
              <a:rPr lang="en-US" b="1" dirty="0">
                <a:solidFill>
                  <a:srgbClr val="FF0000"/>
                </a:solidFill>
                <a:effectLst>
                  <a:outerShdw blurRad="38100" dist="38100" dir="2700000" algn="tl">
                    <a:srgbClr val="000000">
                      <a:alpha val="43137"/>
                    </a:srgbClr>
                  </a:outerShdw>
                </a:effectLst>
                <a:latin typeface="IBM Plex Sans" panose="020B0503050203000203" pitchFamily="34" charset="0"/>
              </a:rPr>
            </a:b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3E2B298-047B-7760-FC42-181E12E4F57D}"/>
              </a:ext>
            </a:extLst>
          </p:cNvPr>
          <p:cNvSpPr>
            <a:spLocks noGrp="1"/>
          </p:cNvSpPr>
          <p:nvPr>
            <p:ph idx="1"/>
          </p:nvPr>
        </p:nvSpPr>
        <p:spPr>
          <a:xfrm>
            <a:off x="838200" y="1270000"/>
            <a:ext cx="10515600" cy="5588000"/>
          </a:xfrm>
        </p:spPr>
        <p:txBody>
          <a:bodyPr>
            <a:normAutofit/>
          </a:bodyPr>
          <a:lstStyle/>
          <a:p>
            <a:pPr marL="0" indent="0" algn="just">
              <a:buNone/>
            </a:pPr>
            <a:r>
              <a:rPr lang="en-US" b="0" i="0" dirty="0">
                <a:solidFill>
                  <a:srgbClr val="000000"/>
                </a:solidFill>
                <a:effectLst/>
                <a:latin typeface="STIXGeneral-Regular"/>
              </a:rPr>
              <a:t>There was no conventional method of administration among the selected journals, meaning that the methods were all individual research dependent, making it hard to come up with tangible conclusions.</a:t>
            </a:r>
          </a:p>
          <a:p>
            <a:pPr marL="0" indent="0" algn="just">
              <a:buNone/>
            </a:pPr>
            <a:r>
              <a:rPr lang="en-US" b="0" i="0" dirty="0">
                <a:solidFill>
                  <a:srgbClr val="000000"/>
                </a:solidFill>
                <a:effectLst/>
                <a:latin typeface="STIXGeneral-Regular"/>
              </a:rPr>
              <a:t>Despite achieving significant advances in this field, there has been no convincing published data in line with strictly monitored multicenter RCTs with the conventional method of a cell application. Henceforth, more research needs to be devoted to coming up with consented efforts to realize this necessity.</a:t>
            </a:r>
          </a:p>
          <a:p>
            <a:endParaRPr lang="en-US" dirty="0"/>
          </a:p>
        </p:txBody>
      </p:sp>
    </p:spTree>
    <p:extLst>
      <p:ext uri="{BB962C8B-B14F-4D97-AF65-F5344CB8AC3E}">
        <p14:creationId xmlns:p14="http://schemas.microsoft.com/office/powerpoint/2010/main" val="3875615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AB9F-360C-997E-E588-4E56E8A7AB23}"/>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IBM Plex Sans" panose="020B0503050203000203" pitchFamily="34" charset="0"/>
              </a:rPr>
              <a:t>summery</a:t>
            </a:r>
            <a:br>
              <a:rPr lang="en-US" b="1" dirty="0">
                <a:solidFill>
                  <a:srgbClr val="FF0000"/>
                </a:solidFill>
                <a:latin typeface="IBM Plex Sans" panose="020B0503050203000203" pitchFamily="34" charset="0"/>
              </a:rPr>
            </a:br>
            <a:endParaRPr lang="en-US" dirty="0">
              <a:solidFill>
                <a:srgbClr val="FF0000"/>
              </a:solidFill>
            </a:endParaRPr>
          </a:p>
        </p:txBody>
      </p:sp>
      <p:sp>
        <p:nvSpPr>
          <p:cNvPr id="3" name="Content Placeholder 2">
            <a:extLst>
              <a:ext uri="{FF2B5EF4-FFF2-40B4-BE49-F238E27FC236}">
                <a16:creationId xmlns:a16="http://schemas.microsoft.com/office/drawing/2014/main" id="{FA183D3E-E18B-EC8A-5607-BEBE4E2D7227}"/>
              </a:ext>
            </a:extLst>
          </p:cNvPr>
          <p:cNvSpPr>
            <a:spLocks noGrp="1"/>
          </p:cNvSpPr>
          <p:nvPr>
            <p:ph idx="1"/>
          </p:nvPr>
        </p:nvSpPr>
        <p:spPr/>
        <p:txBody>
          <a:bodyPr>
            <a:normAutofit/>
          </a:bodyPr>
          <a:lstStyle/>
          <a:p>
            <a:pPr marL="0" indent="0" algn="just">
              <a:buNone/>
            </a:pPr>
            <a:r>
              <a:rPr lang="en-US" b="0" i="0" dirty="0">
                <a:solidFill>
                  <a:srgbClr val="000000"/>
                </a:solidFill>
                <a:effectLst/>
                <a:latin typeface="STIXGeneral-Regular"/>
              </a:rPr>
              <a:t>Stem cell therapy has been used as </a:t>
            </a:r>
            <a:r>
              <a:rPr lang="en-US" b="0" i="0" dirty="0">
                <a:solidFill>
                  <a:srgbClr val="000000"/>
                </a:solidFill>
                <a:effectLst>
                  <a:outerShdw blurRad="38100" dist="38100" dir="2700000" algn="tl">
                    <a:srgbClr val="000000">
                      <a:alpha val="43137"/>
                    </a:srgbClr>
                  </a:outerShdw>
                </a:effectLst>
                <a:latin typeface="STIXGeneral-Regular"/>
              </a:rPr>
              <a:t>adjuvant therapy </a:t>
            </a:r>
            <a:r>
              <a:rPr lang="en-US" b="0" i="0" dirty="0">
                <a:solidFill>
                  <a:srgbClr val="000000"/>
                </a:solidFill>
                <a:effectLst/>
                <a:latin typeface="STIXGeneral-Regular"/>
              </a:rPr>
              <a:t>in the treatment of diabetic foot ulcers. the application of mesenchymal stem cells is safe and efficacious with no clinically visible adverse effects and may therefore help prevent major limb amputations in uncomplicated diabetic foot ulcers. However, there are still several challenges with consensus on the most applicable cell type, route of administration, and dosages. </a:t>
            </a:r>
            <a:endParaRPr lang="en-US" dirty="0"/>
          </a:p>
        </p:txBody>
      </p:sp>
    </p:spTree>
    <p:extLst>
      <p:ext uri="{BB962C8B-B14F-4D97-AF65-F5344CB8AC3E}">
        <p14:creationId xmlns:p14="http://schemas.microsoft.com/office/powerpoint/2010/main" val="66762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Statistics</a:t>
            </a:r>
          </a:p>
        </p:txBody>
      </p:sp>
      <p:sp>
        <p:nvSpPr>
          <p:cNvPr id="3" name="Content Placeholder 2"/>
          <p:cNvSpPr>
            <a:spLocks noGrp="1"/>
          </p:cNvSpPr>
          <p:nvPr>
            <p:ph idx="1"/>
          </p:nvPr>
        </p:nvSpPr>
        <p:spPr>
          <a:xfrm>
            <a:off x="677334" y="1930401"/>
            <a:ext cx="8596668" cy="4110962"/>
          </a:xfrm>
        </p:spPr>
        <p:txBody>
          <a:bodyPr>
            <a:normAutofit/>
          </a:bodyPr>
          <a:lstStyle/>
          <a:p>
            <a:r>
              <a:rPr lang="en-US" sz="3200" dirty="0"/>
              <a:t>Only </a:t>
            </a:r>
            <a:r>
              <a:rPr lang="en-US" sz="3200" dirty="0">
                <a:solidFill>
                  <a:srgbClr val="00B050"/>
                </a:solidFill>
              </a:rPr>
              <a:t>2/3</a:t>
            </a:r>
            <a:r>
              <a:rPr lang="en-US" sz="3200" dirty="0"/>
              <a:t>rds of ulcers will heal</a:t>
            </a:r>
          </a:p>
          <a:p>
            <a:r>
              <a:rPr lang="en-US" sz="3200" dirty="0">
                <a:solidFill>
                  <a:srgbClr val="00B050"/>
                </a:solidFill>
              </a:rPr>
              <a:t>60% </a:t>
            </a:r>
            <a:r>
              <a:rPr lang="en-US" sz="3200" dirty="0"/>
              <a:t>will re-ulcerate within 1yr of healing</a:t>
            </a:r>
          </a:p>
          <a:p>
            <a:r>
              <a:rPr lang="en-US" sz="3200" dirty="0">
                <a:solidFill>
                  <a:srgbClr val="00B050"/>
                </a:solidFill>
              </a:rPr>
              <a:t>50% </a:t>
            </a:r>
            <a:r>
              <a:rPr lang="en-US" sz="3200" dirty="0"/>
              <a:t>of all DM admissions are foot related</a:t>
            </a:r>
          </a:p>
          <a:p>
            <a:r>
              <a:rPr lang="en-US" sz="3200" dirty="0">
                <a:solidFill>
                  <a:srgbClr val="00B050"/>
                </a:solidFill>
              </a:rPr>
              <a:t>85% </a:t>
            </a:r>
            <a:r>
              <a:rPr lang="en-US" sz="3200" dirty="0"/>
              <a:t>of diabetes related amps preceded by ulcer</a:t>
            </a:r>
          </a:p>
        </p:txBody>
      </p:sp>
    </p:spTree>
    <p:extLst>
      <p:ext uri="{BB962C8B-B14F-4D97-AF65-F5344CB8AC3E}">
        <p14:creationId xmlns:p14="http://schemas.microsoft.com/office/powerpoint/2010/main" val="219217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412124"/>
            <a:ext cx="8681574" cy="1518276"/>
          </a:xfrm>
        </p:spPr>
        <p:txBody>
          <a:bodyPr/>
          <a:lstStyle/>
          <a:p>
            <a:r>
              <a:rPr lang="en-US" b="1" dirty="0">
                <a:solidFill>
                  <a:srgbClr val="FF0000"/>
                </a:solidFill>
                <a:effectLst>
                  <a:outerShdw blurRad="38100" dist="38100" dir="2700000" algn="tl">
                    <a:srgbClr val="000000">
                      <a:alpha val="43137"/>
                    </a:srgbClr>
                  </a:outerShdw>
                </a:effectLst>
              </a:rPr>
              <a:t>Risk factors for DM foot ulcer</a:t>
            </a:r>
          </a:p>
        </p:txBody>
      </p:sp>
      <p:sp>
        <p:nvSpPr>
          <p:cNvPr id="3" name="Content Placeholder 2"/>
          <p:cNvSpPr>
            <a:spLocks noGrp="1"/>
          </p:cNvSpPr>
          <p:nvPr>
            <p:ph sz="half" idx="2"/>
          </p:nvPr>
        </p:nvSpPr>
        <p:spPr>
          <a:xfrm>
            <a:off x="261872" y="1569912"/>
            <a:ext cx="5386917" cy="3951288"/>
          </a:xfrm>
        </p:spPr>
        <p:txBody>
          <a:bodyPr>
            <a:normAutofit/>
          </a:bodyPr>
          <a:lstStyle/>
          <a:p>
            <a:r>
              <a:rPr lang="en-US" sz="2800" dirty="0"/>
              <a:t>Neuropathy </a:t>
            </a:r>
          </a:p>
          <a:p>
            <a:r>
              <a:rPr lang="en-US" sz="2800" dirty="0"/>
              <a:t>Foot deformity                                                          </a:t>
            </a:r>
          </a:p>
          <a:p>
            <a:r>
              <a:rPr lang="en-US" sz="2800" dirty="0"/>
              <a:t>Poorly controlled diabetes </a:t>
            </a:r>
          </a:p>
          <a:p>
            <a:r>
              <a:rPr lang="en-US" sz="2800" dirty="0"/>
              <a:t>Smoking </a:t>
            </a:r>
          </a:p>
          <a:p>
            <a:r>
              <a:rPr lang="en-US" sz="2800" dirty="0"/>
              <a:t>Barefoot walking </a:t>
            </a:r>
          </a:p>
          <a:p>
            <a:r>
              <a:rPr lang="en-US" sz="2800" dirty="0"/>
              <a:t>Poor footwear</a:t>
            </a:r>
          </a:p>
          <a:p>
            <a:endParaRPr lang="en-US" dirty="0"/>
          </a:p>
        </p:txBody>
      </p:sp>
      <p:sp>
        <p:nvSpPr>
          <p:cNvPr id="4" name="Content Placeholder 3"/>
          <p:cNvSpPr>
            <a:spLocks noGrp="1"/>
          </p:cNvSpPr>
          <p:nvPr>
            <p:ph sz="quarter" idx="4"/>
          </p:nvPr>
        </p:nvSpPr>
        <p:spPr>
          <a:xfrm>
            <a:off x="5525037" y="1569912"/>
            <a:ext cx="5860516" cy="3951288"/>
          </a:xfrm>
        </p:spPr>
        <p:txBody>
          <a:bodyPr/>
          <a:lstStyle/>
          <a:p>
            <a:r>
              <a:rPr lang="en-US" sz="2800" dirty="0"/>
              <a:t>Male sex </a:t>
            </a:r>
          </a:p>
          <a:p>
            <a:r>
              <a:rPr lang="en-US" sz="2800" dirty="0"/>
              <a:t>PVD </a:t>
            </a:r>
          </a:p>
          <a:p>
            <a:r>
              <a:rPr lang="en-US" sz="2800" dirty="0"/>
              <a:t>Previous ulcer/amputation</a:t>
            </a:r>
          </a:p>
          <a:p>
            <a:r>
              <a:rPr lang="en-US" sz="2800" dirty="0"/>
              <a:t>Poor eyesight </a:t>
            </a:r>
          </a:p>
          <a:p>
            <a:r>
              <a:rPr lang="en-US" sz="2800" dirty="0"/>
              <a:t>Unable to reach / care for feet</a:t>
            </a:r>
          </a:p>
          <a:p>
            <a:r>
              <a:rPr lang="en-US" sz="2800" dirty="0"/>
              <a:t>Impaired cognition </a:t>
            </a:r>
          </a:p>
          <a:p>
            <a:r>
              <a:rPr lang="en-US" sz="2800" dirty="0"/>
              <a:t>Lack of knowledge</a:t>
            </a:r>
          </a:p>
          <a:p>
            <a:endParaRPr lang="en-US" dirty="0"/>
          </a:p>
        </p:txBody>
      </p:sp>
    </p:spTree>
    <p:extLst>
      <p:ext uri="{BB962C8B-B14F-4D97-AF65-F5344CB8AC3E}">
        <p14:creationId xmlns:p14="http://schemas.microsoft.com/office/powerpoint/2010/main" val="341789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Diabetic Foot Pathophysiology</a:t>
            </a:r>
          </a:p>
        </p:txBody>
      </p:sp>
      <p:sp>
        <p:nvSpPr>
          <p:cNvPr id="3" name="Content Placeholder 2"/>
          <p:cNvSpPr>
            <a:spLocks noGrp="1"/>
          </p:cNvSpPr>
          <p:nvPr>
            <p:ph idx="1"/>
          </p:nvPr>
        </p:nvSpPr>
        <p:spPr/>
        <p:txBody>
          <a:bodyPr>
            <a:normAutofit/>
          </a:bodyPr>
          <a:lstStyle/>
          <a:p>
            <a:r>
              <a:rPr lang="en-US" sz="2800" dirty="0"/>
              <a:t>Two complications of diabetes that affect the feet are peripheral neuropathy and peripheral vascular disease </a:t>
            </a:r>
          </a:p>
          <a:p>
            <a:r>
              <a:rPr lang="en-US" sz="2800" dirty="0"/>
              <a:t>Two-thirds of diabetic foot ulcers are neuropathic</a:t>
            </a:r>
          </a:p>
          <a:p>
            <a:r>
              <a:rPr lang="en-US" sz="2800" dirty="0"/>
              <a:t>The combination of foot deformity and neuropathy are the primary cause of foot ulceration </a:t>
            </a:r>
          </a:p>
          <a:p>
            <a:r>
              <a:rPr lang="en-US" sz="2800" dirty="0"/>
              <a:t>Casual link between deformity abnormal loading plantar pressure ulceration</a:t>
            </a:r>
          </a:p>
        </p:txBody>
      </p:sp>
    </p:spTree>
    <p:extLst>
      <p:ext uri="{BB962C8B-B14F-4D97-AF65-F5344CB8AC3E}">
        <p14:creationId xmlns:p14="http://schemas.microsoft.com/office/powerpoint/2010/main" val="2343065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973</TotalTime>
  <Words>4201</Words>
  <Application>Microsoft Office PowerPoint</Application>
  <PresentationFormat>Widescreen</PresentationFormat>
  <Paragraphs>296</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Cellular Therapy for Diabetic Foot Ulcer </vt:lpstr>
      <vt:lpstr>Epidemiology </vt:lpstr>
      <vt:lpstr>PowerPoint Presentation</vt:lpstr>
      <vt:lpstr>Diabetic foot ulcer</vt:lpstr>
      <vt:lpstr>PowerPoint Presentation</vt:lpstr>
      <vt:lpstr>Statistics</vt:lpstr>
      <vt:lpstr>Risk factors for DM foot ulcer</vt:lpstr>
      <vt:lpstr>Diabetic Foot Pathophysiology</vt:lpstr>
      <vt:lpstr>PowerPoint Presentation</vt:lpstr>
      <vt:lpstr>PowerPoint Presentation</vt:lpstr>
      <vt:lpstr>Mechanism of ulcer developing from repetitive or excessive mechanical stress  </vt:lpstr>
      <vt:lpstr>Types of Foot Ulcers</vt:lpstr>
      <vt:lpstr>Neuropathic (55%)</vt:lpstr>
      <vt:lpstr>Neuro-ischaemic (34%)  </vt:lpstr>
      <vt:lpstr>PowerPoint Presentation</vt:lpstr>
      <vt:lpstr>CORNERSTONES OF FOOT ULCER PREVENTION </vt:lpstr>
      <vt:lpstr> Identifying the at-risk foot</vt:lpstr>
      <vt:lpstr>PowerPoint Presentation</vt:lpstr>
      <vt:lpstr>Wound Classification</vt:lpstr>
      <vt:lpstr>The Wagner Ulcer Classification System </vt:lpstr>
      <vt:lpstr>PowerPoint Presentation</vt:lpstr>
      <vt:lpstr>University of Texas Diabetic Wound Classiﬁcation System</vt:lpstr>
      <vt:lpstr>Treatment</vt:lpstr>
      <vt:lpstr>Health Education </vt:lpstr>
      <vt:lpstr> Treatment </vt:lpstr>
      <vt:lpstr>Managing Diabetic Foot Ulcers</vt:lpstr>
      <vt:lpstr>Wound Debridement</vt:lpstr>
      <vt:lpstr> Multidisciplinary Approach </vt:lpstr>
      <vt:lpstr> Established Therapies for Diabetic Foot Ulcers </vt:lpstr>
      <vt:lpstr>Negative Pressure Wound Therapy </vt:lpstr>
      <vt:lpstr>PowerPoint Presentation</vt:lpstr>
      <vt:lpstr>PowerPoint Presentation</vt:lpstr>
      <vt:lpstr>Hyperbaric Oxygen Therapy </vt:lpstr>
      <vt:lpstr>PowerPoint Presentation</vt:lpstr>
      <vt:lpstr>Off-Loading </vt:lpstr>
      <vt:lpstr>Removable total contact cast (rTCC)</vt:lpstr>
      <vt:lpstr>PowerPoint Presentation</vt:lpstr>
      <vt:lpstr>PowerPoint Presentation</vt:lpstr>
      <vt:lpstr>PowerPoint Presentation</vt:lpstr>
      <vt:lpstr>PowerPoint Presentation</vt:lpstr>
      <vt:lpstr> IWGDF Guidelines  </vt:lpstr>
      <vt:lpstr>IWGDF Guidelines</vt:lpstr>
      <vt:lpstr>Cellular therapy</vt:lpstr>
      <vt:lpstr>Characteristics of Stem Cells </vt:lpstr>
      <vt:lpstr>PowerPoint Presentation</vt:lpstr>
      <vt:lpstr>Stem cells/exosomes/cell matrix </vt:lpstr>
      <vt:lpstr>Most frequently studied stem cells </vt:lpstr>
      <vt:lpstr>Mechanisms Employed by Mesenchymal Stem Cells </vt:lpstr>
      <vt:lpstr>PowerPoint Presentation</vt:lpstr>
      <vt:lpstr>Exosomes</vt:lpstr>
      <vt:lpstr>Exosome</vt:lpstr>
      <vt:lpstr>PowerPoint Presentation</vt:lpstr>
      <vt:lpstr>The effectiveness of cell-derived exosome therapy for diabetic wound</vt:lpstr>
      <vt:lpstr>Exosomes</vt:lpstr>
      <vt:lpstr>Exosomes</vt:lpstr>
      <vt:lpstr>The different types of exosomes sources and the different ways of administrations</vt:lpstr>
      <vt:lpstr>PowerPoint Presentation</vt:lpstr>
      <vt:lpstr>Impact of Bone Marrow Mesenchymal Stem Cells and Bone Marrow-Derived Mononuclear Cells </vt:lpstr>
      <vt:lpstr>The Potential of Allogeneic Stem Cell Sheets for Treating Diabetic Foot Ulcers </vt:lpstr>
      <vt:lpstr>Intralesional Allogeneic Adipose-Derived Mesenchymal Stem Cells </vt:lpstr>
      <vt:lpstr>PowerPoint Presentation</vt:lpstr>
      <vt:lpstr>PowerPoint Presentation</vt:lpstr>
      <vt:lpstr>The Principle of Stem Cells </vt:lpstr>
      <vt:lpstr>Recommendations </vt:lpstr>
      <vt:lpstr>summery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Therapy for Diabetic Foot Ulcer </dc:title>
  <dc:creator>ASUS</dc:creator>
  <cp:lastModifiedBy>Unknown User</cp:lastModifiedBy>
  <cp:revision>22</cp:revision>
  <dcterms:created xsi:type="dcterms:W3CDTF">2024-01-14T17:19:01Z</dcterms:created>
  <dcterms:modified xsi:type="dcterms:W3CDTF">2024-07-08T06:31:52Z</dcterms:modified>
</cp:coreProperties>
</file>